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media/image1.jpeg" ContentType="image/jpeg"/>
  <Override PartName="/ppt/media/image8.png" ContentType="image/png"/>
  <Override PartName="/ppt/media/image2.png" ContentType="image/png"/>
  <Override PartName="/ppt/media/image3.jpeg" ContentType="image/jpeg"/>
  <Override PartName="/ppt/media/image11.png" ContentType="image/png"/>
  <Override PartName="/ppt/media/image6.png" ContentType="image/png"/>
  <Override PartName="/ppt/media/image4.png" ContentType="image/png"/>
  <Override PartName="/ppt/media/image5.png" ContentType="image/png"/>
  <Override PartName="/ppt/media/image7.png" ContentType="image/png"/>
  <Override PartName="/ppt/media/image12.png" ContentType="image/png"/>
  <Override PartName="/ppt/media/image9.jpeg" ContentType="image/jpeg"/>
  <Override PartName="/ppt/media/media10.mp4" ContentType="video/mp4"/>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solidFill>
                  <a:srgbClr val="000000"/>
                </a:solidFill>
                <a:latin typeface="Arial"/>
              </a:rPr>
              <a:t>Cliquez pour déplacer la diapo</a:t>
            </a:r>
            <a:endParaRPr b="0" lang="fr-FR" sz="4400" spc="-1" strike="noStrike">
              <a:solidFill>
                <a:srgbClr val="000000"/>
              </a:solidFill>
              <a:latin typeface="Arial"/>
            </a:endParaRPr>
          </a:p>
        </p:txBody>
      </p:sp>
      <p:sp>
        <p:nvSpPr>
          <p:cNvPr id="1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solidFill>
                  <a:srgbClr val="000000"/>
                </a:solidFill>
                <a:latin typeface="Arial"/>
              </a:rPr>
              <a:t>Cliquez pour modifier le format des notes</a:t>
            </a:r>
            <a:endParaRPr b="0" lang="fr-FR" sz="2000" spc="-1" strike="noStrike">
              <a:solidFill>
                <a:srgbClr val="000000"/>
              </a:solidFill>
              <a:latin typeface="Arial"/>
            </a:endParaRPr>
          </a:p>
        </p:txBody>
      </p:sp>
      <p:sp>
        <p:nvSpPr>
          <p:cNvPr id="1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solidFill>
                  <a:srgbClr val="000000"/>
                </a:solidFill>
                <a:latin typeface="Times New Roman"/>
              </a:rPr>
              <a:t>&lt;en-tête&gt;</a:t>
            </a:r>
            <a:endParaRPr b="0" lang="fr-FR" sz="1400" spc="-1" strike="noStrike">
              <a:solidFill>
                <a:srgbClr val="000000"/>
              </a:solidFill>
              <a:latin typeface="Times New Roman"/>
            </a:endParaRPr>
          </a:p>
        </p:txBody>
      </p:sp>
      <p:sp>
        <p:nvSpPr>
          <p:cNvPr id="170"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solidFill>
                  <a:srgbClr val="000000"/>
                </a:solidFill>
                <a:latin typeface="Times New Roman"/>
              </a:defRPr>
            </a:lvl1pPr>
          </a:lstStyle>
          <a:p>
            <a:pPr indent="0" algn="r">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71"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72"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solidFill>
                  <a:srgbClr val="000000"/>
                </a:solidFill>
                <a:latin typeface="Times New Roman"/>
              </a:defRPr>
            </a:lvl1pPr>
          </a:lstStyle>
          <a:p>
            <a:pPr indent="0" algn="r">
              <a:buNone/>
            </a:pPr>
            <a:fld id="{93AAF55E-48F4-4A70-9BDE-C16CE794F4B9}" type="slidenum">
              <a:rPr b="0" lang="fr-FR" sz="1400" spc="-1" strike="noStrike">
                <a:solidFill>
                  <a:srgbClr val="000000"/>
                </a:solidFill>
                <a:latin typeface="Times New Roman"/>
              </a:rPr>
              <a:t>&lt;numéro&gt;</a:t>
            </a:fld>
            <a:endParaRPr b="0" lang="fr-F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685800" y="1143000"/>
            <a:ext cx="5484600" cy="3084480"/>
          </a:xfrm>
          <a:prstGeom prst="rect">
            <a:avLst/>
          </a:prstGeom>
          <a:ln w="0">
            <a:noFill/>
          </a:ln>
        </p:spPr>
      </p:sp>
      <p:sp>
        <p:nvSpPr>
          <p:cNvPr id="24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Les données sont des images, le modèle enregistré de ML et 2 dataframe: un pour l’exploration des données passées et un pour la prédiction de données nouvelles avec l’application test.</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L’API prend la donnée dans S3 et la distribue à l’application Streamlit. Cependant, elle ne distribue pas le modèle. Les shap values, prédictions pour un client sont donc calculées dans l’API.</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Streamlit reçoit la données et produit le tableau de bord.</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Note : les 2 df sont enregistrés en csv, l’API ne refait pas toutes les transformations du fait des problèmes de ressources calcul (d’ailleurs échantillons seulement de 100 lignes). Imaginons donc qu’un ETL prend la donnée et la dépose périodiquement dans S3 sous cette forme.</a:t>
            </a:r>
            <a:endParaRPr b="0" lang="fr-FR" sz="2000" spc="-1" strike="noStrike">
              <a:solidFill>
                <a:srgbClr val="000000"/>
              </a:solidFill>
              <a:latin typeface="Arial"/>
            </a:endParaRPr>
          </a:p>
        </p:txBody>
      </p:sp>
      <p:sp>
        <p:nvSpPr>
          <p:cNvPr id="242" name="PlaceHolder 3"/>
          <p:cNvSpPr>
            <a:spLocks noGrp="1"/>
          </p:cNvSpPr>
          <p:nvPr>
            <p:ph type="sldNum" idx="15"/>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fr-FR" sz="1200" spc="-1" strike="noStrike">
                <a:solidFill>
                  <a:srgbClr val="000000"/>
                </a:solidFill>
                <a:latin typeface="Times New Roman"/>
              </a:defRPr>
            </a:lvl1pPr>
          </a:lstStyle>
          <a:p>
            <a:pPr indent="0" algn="r">
              <a:lnSpc>
                <a:spcPct val="100000"/>
              </a:lnSpc>
              <a:buNone/>
              <a:tabLst>
                <a:tab algn="l" pos="0"/>
              </a:tabLst>
            </a:pPr>
            <a:fld id="{5C912E05-025D-43C4-970A-2C0FB1E850B3}" type="slidenum">
              <a:rPr b="0" lang="fr-FR" sz="1200" spc="-1" strike="noStrike">
                <a:solidFill>
                  <a:srgbClr val="000000"/>
                </a:solidFill>
                <a:latin typeface="Times New Roman"/>
              </a:rPr>
              <a:t>&lt;numéro&gt;</a:t>
            </a:fld>
            <a:endParaRPr b="0" lang="fr-F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685800" y="1143000"/>
            <a:ext cx="5484600" cy="3084480"/>
          </a:xfrm>
          <a:prstGeom prst="rect">
            <a:avLst/>
          </a:prstGeom>
          <a:ln w="0">
            <a:noFill/>
          </a:ln>
        </p:spPr>
      </p:sp>
      <p:sp>
        <p:nvSpPr>
          <p:cNvPr id="24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Les données sont des images, le modèle enregistré de ML et 2 dataframe: un pour l’exploration des données passées et un pour la prédiction de données nouvelles avec l’application test.</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L’API prend la donnée dans S3 et la distribue à l’application Streamlit. Cependant, elle ne distribue pas le modèle. Les shap values, prédictions pour un client sont donc calculées dans l’API.</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Streamlit reçoit la données et produit le tableau de bord.</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Note : les 2 df sont enregistrés en csv, l’API ne refait pas toutes les transformations du fait des problèmes de ressources calcul (d’ailleurs échantillons seulement de 100 lignes). Imaginons donc qu’un ETL prend la donnée et la dépose périodiquement dans S3 sous cette forme.</a:t>
            </a:r>
            <a:endParaRPr b="0" lang="fr-FR" sz="2000" spc="-1" strike="noStrike">
              <a:solidFill>
                <a:srgbClr val="000000"/>
              </a:solidFill>
              <a:latin typeface="Arial"/>
            </a:endParaRPr>
          </a:p>
        </p:txBody>
      </p:sp>
      <p:sp>
        <p:nvSpPr>
          <p:cNvPr id="245" name="PlaceHolder 3"/>
          <p:cNvSpPr>
            <a:spLocks noGrp="1"/>
          </p:cNvSpPr>
          <p:nvPr>
            <p:ph type="sldNum" idx="16"/>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fr-FR" sz="1200" spc="-1" strike="noStrike">
                <a:solidFill>
                  <a:srgbClr val="000000"/>
                </a:solidFill>
                <a:latin typeface="Times New Roman"/>
              </a:defRPr>
            </a:lvl1pPr>
          </a:lstStyle>
          <a:p>
            <a:pPr indent="0" algn="r">
              <a:lnSpc>
                <a:spcPct val="100000"/>
              </a:lnSpc>
              <a:buNone/>
              <a:tabLst>
                <a:tab algn="l" pos="0"/>
              </a:tabLst>
            </a:pPr>
            <a:fld id="{C155E671-FE8A-4CE1-B359-80C53DBB4066}" type="slidenum">
              <a:rPr b="0" lang="fr-FR" sz="1200" spc="-1" strike="noStrike">
                <a:solidFill>
                  <a:srgbClr val="000000"/>
                </a:solidFill>
                <a:latin typeface="Times New Roman"/>
              </a:rPr>
              <a:t>&lt;numéro&gt;</a:t>
            </a:fld>
            <a:endParaRPr b="0" lang="fr-FR"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216000" y="812520"/>
            <a:ext cx="7125480" cy="4007160"/>
          </a:xfrm>
          <a:prstGeom prst="rect">
            <a:avLst/>
          </a:prstGeom>
          <a:ln w="0">
            <a:noFill/>
          </a:ln>
        </p:spPr>
      </p:sp>
      <p:sp>
        <p:nvSpPr>
          <p:cNvPr id="233" name="PlaceHolder 2"/>
          <p:cNvSpPr>
            <a:spLocks noGrp="1"/>
          </p:cNvSpPr>
          <p:nvPr>
            <p:ph type="body"/>
          </p:nvPr>
        </p:nvSpPr>
        <p:spPr>
          <a:xfrm>
            <a:off x="756000" y="5078520"/>
            <a:ext cx="6045840" cy="793152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application train est la table principale qui contient la target.</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Chaque ligne y représente un crédit.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application test contient les même champs que l'application test mais sans target.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Bureau contient les crédits précédents des clients. Il y a autant de lignes que de crédits.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Il peut donc y avoir plusieurs lignes par client.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Bureau_balance contient le solde des crédits par mois pour chaque client.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POS_CASH contient la même information que bureau_balance mais pour les crédits POS.</a:t>
            </a:r>
            <a:endParaRPr b="0" lang="fr-FR" sz="2000" spc="-1" strike="noStrike">
              <a:solidFill>
                <a:srgbClr val="000000"/>
              </a:solidFill>
              <a:latin typeface="Arial"/>
            </a:endParaRPr>
          </a:p>
          <a:p>
            <a:pPr marL="216000" indent="0">
              <a:lnSpc>
                <a:spcPct val="100000"/>
              </a:lnSpc>
              <a:buNone/>
              <a:tabLst>
                <a:tab algn="l" pos="0"/>
              </a:tabLst>
            </a:pP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Credit card balance contient la même information que bureau_balance mais pour les cartes de crédit.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Toutes les demandes antérieures de crédit sont contenues dans previous_application.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L'historique des remboursements est contenu dans installments payments.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  </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HomeCredit Columns description décrit toutes les colonnes.</a:t>
            </a:r>
            <a:endParaRPr b="0" lang="fr-FR"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685800" y="1143000"/>
            <a:ext cx="5484600" cy="3084480"/>
          </a:xfrm>
          <a:prstGeom prst="rect">
            <a:avLst/>
          </a:prstGeom>
          <a:ln w="0">
            <a:noFill/>
          </a:ln>
        </p:spPr>
      </p:sp>
      <p:sp>
        <p:nvSpPr>
          <p:cNvPr id="23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Dataset cible application train. Aggrégations sont faites d’autres datasets.</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NaN/incohérences % et exemple</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Encodage des catégories catégorielles manuelles (binaire) et one hot.  Puis iterative imputer (moins de 10% de Nan dans les features)</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Data Leakage process et resultat</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Smote pour faire passer la classe minoritaire (8%) à 50% sur jeu d’entraînement. Jeu de test « pur ».</a:t>
            </a:r>
            <a:endParaRPr b="0" lang="fr-FR" sz="2000" spc="-1" strike="noStrike">
              <a:solidFill>
                <a:srgbClr val="000000"/>
              </a:solidFill>
              <a:latin typeface="Arial"/>
            </a:endParaRPr>
          </a:p>
        </p:txBody>
      </p:sp>
      <p:sp>
        <p:nvSpPr>
          <p:cNvPr id="236" name="PlaceHolder 3"/>
          <p:cNvSpPr>
            <a:spLocks noGrp="1"/>
          </p:cNvSpPr>
          <p:nvPr>
            <p:ph type="sldNum" idx="13"/>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fr-FR" sz="1200" spc="-1" strike="noStrike">
                <a:solidFill>
                  <a:srgbClr val="000000"/>
                </a:solidFill>
                <a:latin typeface="Times New Roman"/>
              </a:defRPr>
            </a:lvl1pPr>
          </a:lstStyle>
          <a:p>
            <a:pPr indent="0" algn="r">
              <a:lnSpc>
                <a:spcPct val="100000"/>
              </a:lnSpc>
              <a:buNone/>
              <a:tabLst>
                <a:tab algn="l" pos="0"/>
              </a:tabLst>
            </a:pPr>
            <a:fld id="{0C4F3BDC-D857-4557-94B7-CD05BE167554}" type="slidenum">
              <a:rPr b="0" lang="fr-FR" sz="1200" spc="-1" strike="noStrike">
                <a:solidFill>
                  <a:srgbClr val="000000"/>
                </a:solidFill>
                <a:latin typeface="Times New Roman"/>
              </a:rPr>
              <a:t>&lt;numéro&gt;</a:t>
            </a:fld>
            <a:endParaRPr b="0" lang="fr-F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685800" y="1143000"/>
            <a:ext cx="5484600" cy="3084480"/>
          </a:xfrm>
          <a:prstGeom prst="rect">
            <a:avLst/>
          </a:prstGeom>
          <a:ln w="0">
            <a:noFill/>
          </a:ln>
        </p:spPr>
      </p:sp>
      <p:sp>
        <p:nvSpPr>
          <p:cNvPr id="23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Score métier est fonction coût à minimiser. Postulat : un FP vaut 1 et FN vaut 10</a:t>
            </a:r>
            <a:endParaRPr b="0" lang="fr-FR" sz="2000" spc="-1" strike="noStrike">
              <a:solidFill>
                <a:srgbClr val="000000"/>
              </a:solidFill>
              <a:latin typeface="Arial"/>
            </a:endParaRPr>
          </a:p>
          <a:p>
            <a:pPr marL="216000" indent="0">
              <a:lnSpc>
                <a:spcPct val="100000"/>
              </a:lnSpc>
              <a:buNone/>
              <a:tabLst>
                <a:tab algn="l" pos="0"/>
              </a:tabLst>
            </a:pPr>
            <a:r>
              <a:rPr b="0" lang="fr-FR" sz="2000" spc="-1" strike="noStrike">
                <a:solidFill>
                  <a:srgbClr val="000000"/>
                </a:solidFill>
                <a:latin typeface="Arial"/>
              </a:rPr>
              <a:t>Accuracy = nb de bonnes predictions/ sur nb total de predictions</a:t>
            </a:r>
            <a:endParaRPr b="0" lang="fr-FR" sz="2000" spc="-1" strike="noStrike">
              <a:solidFill>
                <a:srgbClr val="000000"/>
              </a:solidFill>
              <a:latin typeface="Arial"/>
            </a:endParaRPr>
          </a:p>
        </p:txBody>
      </p:sp>
      <p:sp>
        <p:nvSpPr>
          <p:cNvPr id="239" name="PlaceHolder 3"/>
          <p:cNvSpPr>
            <a:spLocks noGrp="1"/>
          </p:cNvSpPr>
          <p:nvPr>
            <p:ph type="sldNum" idx="14"/>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fr-FR" sz="1200" spc="-1" strike="noStrike">
                <a:solidFill>
                  <a:srgbClr val="000000"/>
                </a:solidFill>
                <a:latin typeface="Times New Roman"/>
              </a:defRPr>
            </a:lvl1pPr>
          </a:lstStyle>
          <a:p>
            <a:pPr indent="0" algn="r">
              <a:lnSpc>
                <a:spcPct val="100000"/>
              </a:lnSpc>
              <a:buNone/>
              <a:tabLst>
                <a:tab algn="l" pos="0"/>
              </a:tabLst>
            </a:pPr>
            <a:fld id="{59555B43-F239-45AC-BD98-2F04ADC0789F}" type="slidenum">
              <a:rPr b="0" lang="fr-FR" sz="1200" spc="-1" strike="noStrike">
                <a:solidFill>
                  <a:srgbClr val="000000"/>
                </a:solidFill>
                <a:latin typeface="Times New Roman"/>
              </a:rPr>
              <a:t>&lt;numéro&gt;</a:t>
            </a:fld>
            <a:endParaRPr b="0" lang="fr-F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04E5906-DCF3-458E-952A-67B7C8FEB3B4}"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CE4A61D-20E2-4313-BE61-4006B293BEBF}"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D1C1376-83AB-4246-B7B4-786D5CCD04D1}"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ADE1FD0-2214-4327-8685-A1BC23F1C5FE}"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A3E16AC-31E3-4373-901E-33764CEBA508}"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2A1BE22-33F2-453C-BC38-9DA16FF0EE87}"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21F607E-AF89-4AC9-9E7E-BFA6E99F5B92}"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2C04646-3F69-4445-975A-30A4835E0AD4}"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EFA011B-0E19-4459-8208-F003DDE10F89}"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8B6EDFC-197D-42F6-8F2E-FBD6F8E70599}"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E55A732-6371-40F9-9E59-45CA9731B8B6}"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4E20774-2F55-4666-AB18-80370E800A8D}"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E5E364E-7C79-49D6-921C-D42615BC228B}"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E18326D-F51D-47A0-B334-E843834B638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2B03F1B-C1D4-4CFF-87B7-952F2C34C12A}"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12D3195-05F5-4C9C-86B8-C9AB2B675FE1}"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3E7172E-FA58-466D-B231-78400A3DC355}"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35928ED3-1708-4E29-BBB3-2F3E02448BF1}"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2F16F00-8E90-4A69-BE8F-34CB9F8CA93B}"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FC69F14-A817-4862-9E00-D4347028C6C7}" type="slidenum">
              <a:t>&lt;#&gt;</a:t>
            </a:fld>
          </a:p>
        </p:txBody>
      </p:sp>
      <p:sp>
        <p:nvSpPr>
          <p:cNvPr id="6" name="PlaceHolder 5"/>
          <p:cNvSpPr>
            <a:spLocks noGrp="1"/>
          </p:cNvSpPr>
          <p:nvPr>
            <p:ph type="dt" idx="9"/>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FC11412-E673-4164-8580-1C3C3927B91F}"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FF9D18B-4D3D-4284-A576-D4B113E0EBD4}"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CD8A4A2-F871-4E9C-84F6-4949D4D21C0A}"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AFA3625-D0B2-480A-8E41-CF5BF5E465DF}" type="slidenum">
              <a:t>&lt;#&gt;</a:t>
            </a:fld>
          </a:p>
        </p:txBody>
      </p:sp>
      <p:sp>
        <p:nvSpPr>
          <p:cNvPr id="5" name="PlaceHolder 4"/>
          <p:cNvSpPr>
            <a:spLocks noGrp="1"/>
          </p:cNvSpPr>
          <p:nvPr>
            <p:ph type="dt" idx="9"/>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C2760CA-512C-48B8-9B80-1542E06E5FC5}"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AF4480B-84F9-46BF-8A77-041AAE9CB8EF}"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B0B356E-56E0-4097-9538-48FA88058504}" type="slidenum">
              <a:t>&lt;#&gt;</a:t>
            </a:fld>
          </a:p>
        </p:txBody>
      </p:sp>
      <p:sp>
        <p:nvSpPr>
          <p:cNvPr id="8" name="PlaceHolder 7"/>
          <p:cNvSpPr>
            <a:spLocks noGrp="1"/>
          </p:cNvSpPr>
          <p:nvPr>
            <p:ph type="dt" idx="9"/>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D27B734-F557-414E-AD85-69089AA91282}" type="slidenum">
              <a:t>&lt;#&gt;</a:t>
            </a:fld>
          </a:p>
        </p:txBody>
      </p:sp>
      <p:sp>
        <p:nvSpPr>
          <p:cNvPr id="7" name="PlaceHolder 6"/>
          <p:cNvSpPr>
            <a:spLocks noGrp="1"/>
          </p:cNvSpPr>
          <p:nvPr>
            <p:ph type="dt" idx="9"/>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BE67BFE-22CE-41E6-AB17-471F9BEE9F18}" type="slidenum">
              <a:t>&lt;#&gt;</a:t>
            </a:fld>
          </a:p>
        </p:txBody>
      </p:sp>
      <p:sp>
        <p:nvSpPr>
          <p:cNvPr id="9" name="PlaceHolder 8"/>
          <p:cNvSpPr>
            <a:spLocks noGrp="1"/>
          </p:cNvSpPr>
          <p:nvPr>
            <p:ph type="dt" idx="9"/>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B6B70A3B-B59E-4AE3-9C78-0CEE42901536}" type="slidenum">
              <a:t>&lt;#&gt;</a:t>
            </a:fld>
          </a:p>
        </p:txBody>
      </p:sp>
      <p:sp>
        <p:nvSpPr>
          <p:cNvPr id="11" name="PlaceHolder 10"/>
          <p:cNvSpPr>
            <a:spLocks noGrp="1"/>
          </p:cNvSpPr>
          <p:nvPr>
            <p:ph type="dt" idx="9"/>
          </p:nvPr>
        </p:nvSpPr>
        <p:spPr/>
        <p:txBody>
          <a:bodyPr/>
          <a:p>
            <a:r>
              <a:rPr lang="fr-F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61B4A87-0775-454D-988E-09EEBF385848}"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994C573-4FFF-44C6-85D5-6A2D562A7A03}"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BEFEA60-4A76-44F6-9E16-36B12AA0B1F6}"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82DD4FE-FC49-443B-AAB8-8178576E5C66}"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7F2D720-9D91-4FEF-99B2-AADE2B48BDD8}"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025FE04-3B25-47D3-9860-AE3D26DEB5A8}"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Straight Connector 6"/>
          <p:cNvCxnSpPr/>
          <p:nvPr/>
        </p:nvCxnSpPr>
        <p:spPr>
          <a:xfrm>
            <a:off x="799920" y="723600"/>
            <a:ext cx="10593720" cy="1800"/>
          </a:xfrm>
          <a:prstGeom prst="straightConnector1">
            <a:avLst/>
          </a:prstGeom>
          <a:ln w="44450">
            <a:solidFill>
              <a:srgbClr val="000000"/>
            </a:solidFill>
            <a:round/>
          </a:ln>
        </p:spPr>
      </p:cxnSp>
      <p:cxnSp>
        <p:nvCxnSpPr>
          <p:cNvPr id="1" name="Straight Connector 7"/>
          <p:cNvCxnSpPr/>
          <p:nvPr/>
        </p:nvCxnSpPr>
        <p:spPr>
          <a:xfrm>
            <a:off x="799920" y="6142680"/>
            <a:ext cx="10593720" cy="1800"/>
          </a:xfrm>
          <a:prstGeom prst="straightConnector1">
            <a:avLst/>
          </a:prstGeom>
          <a:ln w="12700">
            <a:solidFill>
              <a:srgbClr val="000000"/>
            </a:solidFill>
            <a:round/>
          </a:ln>
        </p:spPr>
      </p:cxnSp>
      <p:sp>
        <p:nvSpPr>
          <p:cNvPr id="2" name="PlaceHolder 1"/>
          <p:cNvSpPr>
            <a:spLocks noGrp="1"/>
          </p:cNvSpPr>
          <p:nvPr>
            <p:ph type="ftr" idx="1"/>
          </p:nvPr>
        </p:nvSpPr>
        <p:spPr>
          <a:xfrm>
            <a:off x="715320" y="6356520"/>
            <a:ext cx="45378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3" name="PlaceHolder 2"/>
          <p:cNvSpPr>
            <a:spLocks noGrp="1"/>
          </p:cNvSpPr>
          <p:nvPr>
            <p:ph type="sldNum" idx="2"/>
          </p:nvPr>
        </p:nvSpPr>
        <p:spPr>
          <a:xfrm>
            <a:off x="10919160" y="6356520"/>
            <a:ext cx="670680" cy="36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800" spc="-1" strike="noStrike">
                <a:solidFill>
                  <a:srgbClr val="000000"/>
                </a:solidFill>
                <a:latin typeface="Calisto MT"/>
              </a:defRPr>
            </a:lvl1pPr>
          </a:lstStyle>
          <a:p>
            <a:pPr indent="0" algn="r">
              <a:lnSpc>
                <a:spcPct val="100000"/>
              </a:lnSpc>
              <a:buNone/>
              <a:tabLst>
                <a:tab algn="l" pos="0"/>
              </a:tabLst>
            </a:pPr>
            <a:fld id="{9E60D257-40C6-47E3-BC2B-53AD51088620}" type="slidenum">
              <a:rPr b="0" lang="en-US" sz="1800" spc="-1" strike="noStrike">
                <a:solidFill>
                  <a:srgbClr val="000000"/>
                </a:solidFill>
                <a:latin typeface="Calisto MT"/>
              </a:rPr>
              <a:t>&lt;numéro&gt;</a:t>
            </a:fld>
            <a:endParaRPr b="0" lang="fr-FR" sz="1800" spc="-1" strike="noStrike">
              <a:solidFill>
                <a:srgbClr val="000000"/>
              </a:solidFill>
              <a:latin typeface="Times New Roman"/>
            </a:endParaRPr>
          </a:p>
        </p:txBody>
      </p:sp>
      <p:sp>
        <p:nvSpPr>
          <p:cNvPr id="4" name="PlaceHolder 3"/>
          <p:cNvSpPr>
            <a:spLocks noGrp="1"/>
          </p:cNvSpPr>
          <p:nvPr>
            <p:ph type="dt" idx="3"/>
          </p:nvPr>
        </p:nvSpPr>
        <p:spPr>
          <a:xfrm>
            <a:off x="8369280" y="6356520"/>
            <a:ext cx="2590920" cy="363240"/>
          </a:xfrm>
          <a:prstGeom prst="rect">
            <a:avLst/>
          </a:prstGeom>
          <a:noFill/>
          <a:ln w="0">
            <a:noFill/>
          </a:ln>
        </p:spPr>
        <p:txBody>
          <a:bodyPr lIns="90000" rIns="90000" tIns="45000" bIns="4500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3" name="Straight Connector 6"/>
          <p:cNvCxnSpPr/>
          <p:nvPr/>
        </p:nvCxnSpPr>
        <p:spPr>
          <a:xfrm>
            <a:off x="799920" y="723600"/>
            <a:ext cx="10593720" cy="1800"/>
          </a:xfrm>
          <a:prstGeom prst="straightConnector1">
            <a:avLst/>
          </a:prstGeom>
          <a:ln w="44450">
            <a:solidFill>
              <a:srgbClr val="000000"/>
            </a:solidFill>
            <a:round/>
          </a:ln>
        </p:spPr>
      </p:cxnSp>
      <p:cxnSp>
        <p:nvCxnSpPr>
          <p:cNvPr id="44" name="Straight Connector 7"/>
          <p:cNvCxnSpPr/>
          <p:nvPr/>
        </p:nvCxnSpPr>
        <p:spPr>
          <a:xfrm>
            <a:off x="799920" y="6142680"/>
            <a:ext cx="10593720" cy="1800"/>
          </a:xfrm>
          <a:prstGeom prst="straightConnector1">
            <a:avLst/>
          </a:prstGeom>
          <a:ln w="12700">
            <a:solidFill>
              <a:srgbClr val="000000"/>
            </a:solidFill>
            <a:round/>
          </a:ln>
        </p:spPr>
      </p:cxnSp>
      <p:sp>
        <p:nvSpPr>
          <p:cNvPr id="45" name="PlaceHolder 1"/>
          <p:cNvSpPr>
            <a:spLocks noGrp="1"/>
          </p:cNvSpPr>
          <p:nvPr>
            <p:ph type="ftr" idx="4"/>
          </p:nvPr>
        </p:nvSpPr>
        <p:spPr>
          <a:xfrm>
            <a:off x="715320" y="6356520"/>
            <a:ext cx="45378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46" name="PlaceHolder 2"/>
          <p:cNvSpPr>
            <a:spLocks noGrp="1"/>
          </p:cNvSpPr>
          <p:nvPr>
            <p:ph type="sldNum" idx="5"/>
          </p:nvPr>
        </p:nvSpPr>
        <p:spPr>
          <a:xfrm>
            <a:off x="10919160" y="6356520"/>
            <a:ext cx="670680" cy="36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800" spc="-1" strike="noStrike">
                <a:solidFill>
                  <a:srgbClr val="000000"/>
                </a:solidFill>
                <a:latin typeface="Calisto MT"/>
              </a:defRPr>
            </a:lvl1pPr>
          </a:lstStyle>
          <a:p>
            <a:pPr indent="0" algn="r">
              <a:lnSpc>
                <a:spcPct val="100000"/>
              </a:lnSpc>
              <a:buNone/>
              <a:tabLst>
                <a:tab algn="l" pos="0"/>
              </a:tabLst>
            </a:pPr>
            <a:fld id="{5BCC09CB-53F1-4143-81F3-47E5DCAEE644}" type="slidenum">
              <a:rPr b="0" lang="en-US" sz="1800" spc="-1" strike="noStrike">
                <a:solidFill>
                  <a:srgbClr val="000000"/>
                </a:solidFill>
                <a:latin typeface="Calisto MT"/>
              </a:rPr>
              <a:t>&lt;numéro&gt;</a:t>
            </a:fld>
            <a:endParaRPr b="0" lang="fr-FR" sz="1800" spc="-1" strike="noStrike">
              <a:solidFill>
                <a:srgbClr val="000000"/>
              </a:solidFill>
              <a:latin typeface="Times New Roman"/>
            </a:endParaRPr>
          </a:p>
        </p:txBody>
      </p:sp>
      <p:sp>
        <p:nvSpPr>
          <p:cNvPr id="47" name="PlaceHolder 3"/>
          <p:cNvSpPr>
            <a:spLocks noGrp="1"/>
          </p:cNvSpPr>
          <p:nvPr>
            <p:ph type="dt" idx="6"/>
          </p:nvPr>
        </p:nvSpPr>
        <p:spPr>
          <a:xfrm>
            <a:off x="8369280" y="6356520"/>
            <a:ext cx="2590920" cy="363240"/>
          </a:xfrm>
          <a:prstGeom prst="rect">
            <a:avLst/>
          </a:prstGeom>
          <a:noFill/>
          <a:ln w="0">
            <a:noFill/>
          </a:ln>
        </p:spPr>
        <p:txBody>
          <a:bodyPr lIns="90000" rIns="90000" tIns="45000" bIns="4500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4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6" name="Straight Connector 6"/>
          <p:cNvCxnSpPr/>
          <p:nvPr/>
        </p:nvCxnSpPr>
        <p:spPr>
          <a:xfrm>
            <a:off x="799920" y="723600"/>
            <a:ext cx="10594440" cy="2520"/>
          </a:xfrm>
          <a:prstGeom prst="straightConnector1">
            <a:avLst/>
          </a:prstGeom>
          <a:ln w="44450">
            <a:solidFill>
              <a:srgbClr val="000000"/>
            </a:solidFill>
            <a:round/>
          </a:ln>
        </p:spPr>
      </p:cxnSp>
      <p:cxnSp>
        <p:nvCxnSpPr>
          <p:cNvPr id="87" name="Straight Connector 7"/>
          <p:cNvCxnSpPr/>
          <p:nvPr/>
        </p:nvCxnSpPr>
        <p:spPr>
          <a:xfrm>
            <a:off x="799920" y="6142680"/>
            <a:ext cx="10594440" cy="2520"/>
          </a:xfrm>
          <a:prstGeom prst="straightConnector1">
            <a:avLst/>
          </a:prstGeom>
          <a:ln w="12700">
            <a:solidFill>
              <a:srgbClr val="000000"/>
            </a:solidFill>
            <a:round/>
          </a:ln>
        </p:spPr>
      </p:cxnSp>
      <p:sp>
        <p:nvSpPr>
          <p:cNvPr id="88" name="PlaceHolder 1"/>
          <p:cNvSpPr>
            <a:spLocks noGrp="1"/>
          </p:cNvSpPr>
          <p:nvPr>
            <p:ph type="ftr" idx="7"/>
          </p:nvPr>
        </p:nvSpPr>
        <p:spPr>
          <a:xfrm>
            <a:off x="715320" y="6356520"/>
            <a:ext cx="4537080" cy="36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fr-FR" sz="1400" spc="-1" strike="noStrike">
                <a:solidFill>
                  <a:srgbClr val="000000"/>
                </a:solidFill>
                <a:latin typeface="Times New Roman"/>
              </a:defRPr>
            </a:lvl1pPr>
          </a:lstStyle>
          <a:p>
            <a:pPr indent="0" algn="ctr">
              <a:lnSpc>
                <a:spcPct val="100000"/>
              </a:lnSpc>
              <a:buNone/>
              <a:tabLst>
                <a:tab algn="l" pos="0"/>
              </a:tabLst>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89" name="PlaceHolder 2"/>
          <p:cNvSpPr>
            <a:spLocks noGrp="1"/>
          </p:cNvSpPr>
          <p:nvPr>
            <p:ph type="sldNum" idx="8"/>
          </p:nvPr>
        </p:nvSpPr>
        <p:spPr>
          <a:xfrm>
            <a:off x="10919160" y="6356520"/>
            <a:ext cx="669960" cy="3625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800" spc="-1" strike="noStrike">
                <a:solidFill>
                  <a:srgbClr val="000000"/>
                </a:solidFill>
                <a:latin typeface="Calisto MT"/>
              </a:defRPr>
            </a:lvl1pPr>
          </a:lstStyle>
          <a:p>
            <a:pPr indent="0" algn="r">
              <a:lnSpc>
                <a:spcPct val="100000"/>
              </a:lnSpc>
              <a:buNone/>
              <a:tabLst>
                <a:tab algn="l" pos="0"/>
              </a:tabLst>
            </a:pPr>
            <a:fld id="{00F7C9E8-9806-410C-B6B2-557B275DDA1A}" type="slidenum">
              <a:rPr b="0" lang="en-US" sz="1800" spc="-1" strike="noStrike">
                <a:solidFill>
                  <a:srgbClr val="000000"/>
                </a:solidFill>
                <a:latin typeface="Calisto MT"/>
              </a:rPr>
              <a:t>&lt;numéro&gt;</a:t>
            </a:fld>
            <a:endParaRPr b="0" lang="fr-FR" sz="1800" spc="-1" strike="noStrike">
              <a:solidFill>
                <a:srgbClr val="000000"/>
              </a:solidFill>
              <a:latin typeface="Times New Roman"/>
            </a:endParaRPr>
          </a:p>
        </p:txBody>
      </p:sp>
      <p:sp>
        <p:nvSpPr>
          <p:cNvPr id="90" name="PlaceHolder 3"/>
          <p:cNvSpPr>
            <a:spLocks noGrp="1"/>
          </p:cNvSpPr>
          <p:nvPr>
            <p:ph type="dt" idx="9"/>
          </p:nvPr>
        </p:nvSpPr>
        <p:spPr>
          <a:xfrm>
            <a:off x="8369280" y="6356520"/>
            <a:ext cx="2590200" cy="362520"/>
          </a:xfrm>
          <a:prstGeom prst="rect">
            <a:avLst/>
          </a:prstGeom>
          <a:noFill/>
          <a:ln w="0">
            <a:noFill/>
          </a:ln>
        </p:spPr>
        <p:txBody>
          <a:bodyPr lIns="90000" rIns="90000" tIns="45000" bIns="45000"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9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9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video" Target="../media/media10.mp4"/><Relationship Id="rId2" Type="http://schemas.microsoft.com/office/2007/relationships/media" Target="../media/media10.mp4"/><Relationship Id="rId3" Type="http://schemas.openxmlformats.org/officeDocument/2006/relationships/image" Target="../media/image11.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73" name="Rectangle 19"/>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sp>
        <p:nvSpPr>
          <p:cNvPr id="174" name="PlaceHolder 1"/>
          <p:cNvSpPr>
            <a:spLocks noGrp="1"/>
          </p:cNvSpPr>
          <p:nvPr>
            <p:ph type="title"/>
          </p:nvPr>
        </p:nvSpPr>
        <p:spPr>
          <a:xfrm>
            <a:off x="647640" y="871920"/>
            <a:ext cx="5225400" cy="3869280"/>
          </a:xfrm>
          <a:prstGeom prst="rect">
            <a:avLst/>
          </a:prstGeom>
          <a:noFill/>
          <a:ln w="0">
            <a:noFill/>
          </a:ln>
        </p:spPr>
        <p:txBody>
          <a:bodyPr lIns="0" rIns="0" tIns="0" bIns="0" anchor="t">
            <a:normAutofit/>
          </a:bodyPr>
          <a:p>
            <a:pPr indent="0">
              <a:lnSpc>
                <a:spcPct val="100000"/>
              </a:lnSpc>
              <a:buNone/>
              <a:tabLst>
                <a:tab algn="l" pos="0"/>
              </a:tabLst>
            </a:pPr>
            <a:r>
              <a:rPr b="0" lang="fr-FR" sz="5400" spc="18" strike="noStrike" cap="all">
                <a:solidFill>
                  <a:srgbClr val="000000"/>
                </a:solidFill>
                <a:latin typeface="Univers Condensed"/>
              </a:rPr>
              <a:t>Implémentez un modèle de scoring</a:t>
            </a:r>
            <a:endParaRPr b="0" lang="fr-FR" sz="5400" spc="-1" strike="noStrike">
              <a:solidFill>
                <a:srgbClr val="000000"/>
              </a:solidFill>
              <a:latin typeface="Arial"/>
            </a:endParaRPr>
          </a:p>
        </p:txBody>
      </p:sp>
      <p:sp>
        <p:nvSpPr>
          <p:cNvPr id="175" name="PlaceHolder 2"/>
          <p:cNvSpPr>
            <a:spLocks noGrp="1"/>
          </p:cNvSpPr>
          <p:nvPr>
            <p:ph type="subTitle"/>
          </p:nvPr>
        </p:nvSpPr>
        <p:spPr>
          <a:xfrm>
            <a:off x="695160" y="4785480"/>
            <a:ext cx="4856040" cy="1003680"/>
          </a:xfrm>
          <a:prstGeom prst="rect">
            <a:avLst/>
          </a:prstGeom>
          <a:noFill/>
          <a:ln w="0">
            <a:noFill/>
          </a:ln>
        </p:spPr>
        <p:txBody>
          <a:bodyPr lIns="0" rIns="0" tIns="0" bIns="0" anchor="b">
            <a:normAutofit/>
          </a:bodyPr>
          <a:p>
            <a:pPr indent="0">
              <a:lnSpc>
                <a:spcPct val="120000"/>
              </a:lnSpc>
              <a:spcBef>
                <a:spcPts val="1001"/>
              </a:spcBef>
              <a:buNone/>
              <a:tabLst>
                <a:tab algn="l" pos="0"/>
              </a:tabLst>
            </a:pPr>
            <a:r>
              <a:rPr b="0" lang="fr-FR" sz="2000" spc="-1" strike="noStrike">
                <a:solidFill>
                  <a:srgbClr val="000000"/>
                </a:solidFill>
                <a:latin typeface="Calisto MT"/>
              </a:rPr>
              <a:t>Projet 7 parcours Data Science</a:t>
            </a:r>
            <a:endParaRPr b="0" lang="fr-FR" sz="2000" spc="-1" strike="noStrike">
              <a:solidFill>
                <a:srgbClr val="000000"/>
              </a:solidFill>
              <a:latin typeface="Arial"/>
            </a:endParaRPr>
          </a:p>
        </p:txBody>
      </p:sp>
      <p:cxnSp>
        <p:nvCxnSpPr>
          <p:cNvPr id="176" name="Straight Connector 21"/>
          <p:cNvCxnSpPr/>
          <p:nvPr/>
        </p:nvCxnSpPr>
        <p:spPr>
          <a:xfrm>
            <a:off x="799920" y="723600"/>
            <a:ext cx="4916880" cy="1800"/>
          </a:xfrm>
          <a:prstGeom prst="straightConnector1">
            <a:avLst/>
          </a:prstGeom>
          <a:ln w="44450">
            <a:solidFill>
              <a:srgbClr val="000000"/>
            </a:solidFill>
            <a:round/>
          </a:ln>
        </p:spPr>
      </p:cxnSp>
      <p:cxnSp>
        <p:nvCxnSpPr>
          <p:cNvPr id="177" name="Straight Connector 23"/>
          <p:cNvCxnSpPr/>
          <p:nvPr/>
        </p:nvCxnSpPr>
        <p:spPr>
          <a:xfrm>
            <a:off x="799920" y="6134040"/>
            <a:ext cx="4916880" cy="1800"/>
          </a:xfrm>
          <a:prstGeom prst="straightConnector1">
            <a:avLst/>
          </a:prstGeom>
          <a:ln w="12700">
            <a:solidFill>
              <a:srgbClr val="000000"/>
            </a:solidFill>
            <a:round/>
          </a:ln>
        </p:spPr>
      </p:cxnSp>
      <p:pic>
        <p:nvPicPr>
          <p:cNvPr id="178" name="Picture 3" descr="Lumières laser au néon alignées pour former un triangle"/>
          <p:cNvPicPr/>
          <p:nvPr/>
        </p:nvPicPr>
        <p:blipFill>
          <a:blip r:embed="rId1"/>
          <a:srcRect l="23856" t="0" r="24406" b="0"/>
          <a:stretch/>
        </p:blipFill>
        <p:spPr>
          <a:xfrm>
            <a:off x="6515280" y="0"/>
            <a:ext cx="5675040" cy="68562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700560" y="921960"/>
            <a:ext cx="10688760" cy="136836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2" strike="noStrike" cap="all">
                <a:solidFill>
                  <a:srgbClr val="000000"/>
                </a:solidFill>
                <a:latin typeface="Univers Condensed"/>
              </a:rPr>
              <a:t>Les résultats</a:t>
            </a:r>
            <a:endParaRPr b="0" lang="fr-FR" sz="4000" spc="-1" strike="noStrike">
              <a:solidFill>
                <a:srgbClr val="000000"/>
              </a:solidFill>
              <a:latin typeface="Arial"/>
            </a:endParaRPr>
          </a:p>
        </p:txBody>
      </p:sp>
      <p:sp>
        <p:nvSpPr>
          <p:cNvPr id="208" name="PlaceHolder 2"/>
          <p:cNvSpPr>
            <a:spLocks noGrp="1"/>
          </p:cNvSpPr>
          <p:nvPr>
            <p:ph/>
          </p:nvPr>
        </p:nvSpPr>
        <p:spPr>
          <a:xfrm>
            <a:off x="700560" y="2293200"/>
            <a:ext cx="10688760" cy="3633480"/>
          </a:xfrm>
          <a:prstGeom prst="rect">
            <a:avLst/>
          </a:prstGeom>
          <a:noFill/>
          <a:ln w="0">
            <a:noFill/>
          </a:ln>
        </p:spPr>
        <p:txBody>
          <a:bodyPr lIns="90000" rIns="90000" tIns="45000" bIns="45000" anchor="t">
            <a:noAutofit/>
          </a:bodyPr>
          <a:p>
            <a:pPr indent="0">
              <a:spcBef>
                <a:spcPts val="1417"/>
              </a:spcBef>
              <a:buNone/>
            </a:pPr>
            <a:endParaRPr b="0" lang="fr-FR" sz="1800" spc="-1" strike="noStrike">
              <a:solidFill>
                <a:srgbClr val="000000"/>
              </a:solidFill>
              <a:latin typeface="Arial"/>
            </a:endParaRPr>
          </a:p>
        </p:txBody>
      </p:sp>
      <p:pic>
        <p:nvPicPr>
          <p:cNvPr id="209" name="" descr=""/>
          <p:cNvPicPr/>
          <p:nvPr/>
        </p:nvPicPr>
        <p:blipFill>
          <a:blip r:embed="rId1"/>
          <a:stretch/>
        </p:blipFill>
        <p:spPr>
          <a:xfrm>
            <a:off x="2305440" y="2160000"/>
            <a:ext cx="8007120" cy="2697840"/>
          </a:xfrm>
          <a:prstGeom prst="rect">
            <a:avLst/>
          </a:prstGeom>
          <a:ln w="0">
            <a:noFill/>
          </a:ln>
        </p:spPr>
      </p:pic>
      <p:sp>
        <p:nvSpPr>
          <p:cNvPr id="4" name="PlaceHolder 3"/>
          <p:cNvSpPr>
            <a:spLocks noGrp="1"/>
          </p:cNvSpPr>
          <p:nvPr>
            <p:ph type="sldNum" idx="8"/>
          </p:nvPr>
        </p:nvSpPr>
        <p:spPr/>
        <p:txBody>
          <a:bodyPr/>
          <a:p>
            <a:fld id="{A668852B-8624-48A8-8638-D9DFD33D3702}"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0" name="Rectangle 8"/>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sp>
        <p:nvSpPr>
          <p:cNvPr id="211" name="PlaceHolder 1"/>
          <p:cNvSpPr>
            <a:spLocks noGrp="1"/>
          </p:cNvSpPr>
          <p:nvPr>
            <p:ph type="title"/>
          </p:nvPr>
        </p:nvSpPr>
        <p:spPr>
          <a:xfrm>
            <a:off x="8002080" y="2386440"/>
            <a:ext cx="3728880" cy="3567240"/>
          </a:xfrm>
          <a:prstGeom prst="rect">
            <a:avLst/>
          </a:prstGeom>
          <a:noFill/>
          <a:ln w="0">
            <a:noFill/>
          </a:ln>
        </p:spPr>
        <p:txBody>
          <a:bodyPr lIns="0" rIns="0" tIns="0" bIns="0" anchor="b">
            <a:normAutofit/>
          </a:bodyPr>
          <a:p>
            <a:pPr indent="0">
              <a:lnSpc>
                <a:spcPct val="100000"/>
              </a:lnSpc>
              <a:buNone/>
              <a:tabLst>
                <a:tab algn="l" pos="0"/>
              </a:tabLst>
            </a:pPr>
            <a:r>
              <a:rPr b="0" lang="fr-FR" sz="4000" spc="18" strike="noStrike" cap="all">
                <a:solidFill>
                  <a:srgbClr val="000000"/>
                </a:solidFill>
                <a:latin typeface="Univers Condensed"/>
              </a:rPr>
              <a:t>Le pipeline de déploiement</a:t>
            </a:r>
            <a:endParaRPr b="0" lang="fr-FR" sz="4000" spc="-1" strike="noStrike">
              <a:solidFill>
                <a:srgbClr val="000000"/>
              </a:solidFill>
              <a:latin typeface="Arial"/>
            </a:endParaRPr>
          </a:p>
        </p:txBody>
      </p:sp>
      <p:sp>
        <p:nvSpPr>
          <p:cNvPr id="212" name="PlaceHolder 2"/>
          <p:cNvSpPr>
            <a:spLocks noGrp="1"/>
          </p:cNvSpPr>
          <p:nvPr>
            <p:ph type="subTitle"/>
          </p:nvPr>
        </p:nvSpPr>
        <p:spPr>
          <a:xfrm>
            <a:off x="8115480" y="1208160"/>
            <a:ext cx="3135240" cy="977760"/>
          </a:xfrm>
          <a:prstGeom prst="rect">
            <a:avLst/>
          </a:prstGeom>
          <a:noFill/>
          <a:ln w="0">
            <a:noFill/>
          </a:ln>
        </p:spPr>
        <p:txBody>
          <a:bodyPr lIns="0" rIns="0" tIns="0" bIns="0" anchor="t">
            <a:normAutofit/>
          </a:bodyPr>
          <a:p>
            <a:pPr indent="0" algn="ctr">
              <a:buNone/>
            </a:pPr>
            <a:endParaRPr b="0" lang="fr-FR" sz="1800" spc="-1" strike="noStrike">
              <a:solidFill>
                <a:srgbClr val="000000"/>
              </a:solidFill>
              <a:latin typeface="Arial"/>
            </a:endParaRPr>
          </a:p>
        </p:txBody>
      </p:sp>
      <p:pic>
        <p:nvPicPr>
          <p:cNvPr id="213" name="Picture 4" descr=""/>
          <p:cNvPicPr/>
          <p:nvPr/>
        </p:nvPicPr>
        <p:blipFill>
          <a:blip r:embed="rId1"/>
          <a:srcRect l="19940" t="0" r="0" b="0"/>
          <a:stretch/>
        </p:blipFill>
        <p:spPr>
          <a:xfrm>
            <a:off x="0" y="0"/>
            <a:ext cx="7318800" cy="6856200"/>
          </a:xfrm>
          <a:prstGeom prst="rect">
            <a:avLst/>
          </a:prstGeom>
          <a:ln w="0">
            <a:noFill/>
          </a:ln>
        </p:spPr>
      </p:pic>
      <p:cxnSp>
        <p:nvCxnSpPr>
          <p:cNvPr id="214" name="Straight Connector 10"/>
          <p:cNvCxnSpPr/>
          <p:nvPr/>
        </p:nvCxnSpPr>
        <p:spPr>
          <a:xfrm>
            <a:off x="8115120" y="723600"/>
            <a:ext cx="1640160" cy="1800"/>
          </a:xfrm>
          <a:prstGeom prst="straightConnector1">
            <a:avLst/>
          </a:prstGeom>
          <a:ln w="44450">
            <a:solidFill>
              <a:srgbClr val="000000"/>
            </a:solidFill>
            <a:round/>
          </a:ln>
        </p:spPr>
      </p:cxnSp>
      <p:sp>
        <p:nvSpPr>
          <p:cNvPr id="4" name="PlaceHolder 3"/>
          <p:cNvSpPr>
            <a:spLocks noGrp="1"/>
          </p:cNvSpPr>
          <p:nvPr>
            <p:ph type="sldNum" idx="2"/>
          </p:nvPr>
        </p:nvSpPr>
        <p:spPr/>
        <p:txBody>
          <a:bodyPr/>
          <a:p>
            <a:fld id="{CA4B42B7-CE26-4A81-8827-324942F28B7B}" type="slidenum">
              <a:t>11</a:t>
            </a:fld>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1000"/>
                                  </p:stCondLst>
                                  <p:iterate type="el">
                                    <p:tmAbs val="100"/>
                                  </p:iterate>
                                  <p:childTnLst>
                                    <p:set>
                                      <p:cBhvr>
                                        <p:cTn id="13" dur="1" fill="hold">
                                          <p:stCondLst>
                                            <p:cond delay="0"/>
                                          </p:stCondLst>
                                        </p:cTn>
                                        <p:tgtEl>
                                          <p:spTgt spid="211"/>
                                        </p:tgtEl>
                                        <p:attrNameLst>
                                          <p:attrName>style.visibility</p:attrName>
                                        </p:attrNameLst>
                                      </p:cBhvr>
                                      <p:to>
                                        <p:strVal val="visible"/>
                                      </p:to>
                                    </p:set>
                                    <p:animEffect filter="fade" transition="in">
                                      <p:cBhvr additive="repl">
                                        <p:cTn id="14" dur="7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Pipeline</a:t>
            </a:r>
            <a:endParaRPr b="0" lang="fr-FR" sz="4000" spc="-1" strike="noStrike">
              <a:solidFill>
                <a:srgbClr val="000000"/>
              </a:solidFill>
              <a:latin typeface="Arial"/>
            </a:endParaRPr>
          </a:p>
        </p:txBody>
      </p:sp>
      <p:sp>
        <p:nvSpPr>
          <p:cNvPr id="216" name="PlaceHolder 2"/>
          <p:cNvSpPr>
            <a:spLocks noGrp="1"/>
          </p:cNvSpPr>
          <p:nvPr>
            <p:ph/>
          </p:nvPr>
        </p:nvSpPr>
        <p:spPr>
          <a:xfrm>
            <a:off x="700560" y="229320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Données stockées dans AWS S3 (Images et dataframes)</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API FastAPI déployée avec Heroku</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Application Streamlit déployée dans Share Streamlit </a:t>
            </a:r>
            <a:endParaRPr b="0" lang="fr-FR" sz="2000" spc="-1" strike="noStrike">
              <a:solidFill>
                <a:srgbClr val="000000"/>
              </a:solidFill>
              <a:latin typeface="Arial"/>
            </a:endParaRPr>
          </a:p>
          <a:p>
            <a:pPr marL="228600"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Test unitaire réalisé avec Pytest</a:t>
            </a:r>
            <a:endParaRPr b="0" lang="fr-FR" sz="2000" spc="-1" strike="noStrike">
              <a:solidFill>
                <a:srgbClr val="000000"/>
              </a:solidFill>
              <a:latin typeface="Arial"/>
            </a:endParaRPr>
          </a:p>
        </p:txBody>
      </p:sp>
      <p:sp>
        <p:nvSpPr>
          <p:cNvPr id="4" name="PlaceHolder 3"/>
          <p:cNvSpPr>
            <a:spLocks noGrp="1"/>
          </p:cNvSpPr>
          <p:nvPr>
            <p:ph type="sldNum" idx="5"/>
          </p:nvPr>
        </p:nvSpPr>
        <p:spPr/>
        <p:txBody>
          <a:bodyPr/>
          <a:p>
            <a:fld id="{EF07B89E-7287-496A-AD2D-811514D4BE7E}"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7" name="Rectangle 8"/>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pic>
        <p:nvPicPr>
          <p:cNvPr id="218" name="" descr="3D White Moving Curved Lines">
            <a:hlinkClick r:id="" action="ppaction://media"/>
          </p:cNvPr>
          <p:cNvPicPr/>
          <p:nvPr>
            <a:videoFile r:link="rId1"/>
            <p:extLst>
              <p:ext uri="{DAA4B4D4-6D71-4841-9C94-3DE7FCFB9230}">
                <p14:media r:embed="rId2"/>
              </p:ext>
            </p:extLst>
          </p:nvPr>
        </p:nvPicPr>
        <p:blipFill>
          <a:blip r:embed="rId3"/>
          <a:srcRect l="0" t="283" r="0" b="0"/>
          <a:stretch>
            <a:fillRect/>
          </a:stretch>
        </p:blipFill>
        <p:spPr>
          <a:xfrm>
            <a:off x="0" y="0"/>
            <a:ext cx="12190320" cy="6856200"/>
          </a:xfrm>
          <a:prstGeom prst="rect">
            <a:avLst/>
          </a:prstGeom>
          <a:ln w="0">
            <a:noFill/>
          </a:ln>
        </p:spPr>
      </p:pic>
      <p:sp>
        <p:nvSpPr>
          <p:cNvPr id="219" name="Rectangle 10"/>
          <p:cNvSpPr/>
          <p:nvPr/>
        </p:nvSpPr>
        <p:spPr>
          <a:xfrm rot="10800000">
            <a:off x="-360" y="4680"/>
            <a:ext cx="12187080" cy="2367000"/>
          </a:xfrm>
          <a:prstGeom prst="rect">
            <a:avLst/>
          </a:prstGeom>
          <a:gradFill rotWithShape="0">
            <a:gsLst>
              <a:gs pos="0">
                <a:srgbClr val="000000">
                  <a:alpha val="0"/>
                </a:srgbClr>
              </a:gs>
              <a:gs pos="100000">
                <a:srgbClr val="000000">
                  <a:alpha val="28235"/>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sp>
        <p:nvSpPr>
          <p:cNvPr id="220" name="PlaceHolder 1"/>
          <p:cNvSpPr>
            <a:spLocks noGrp="1"/>
          </p:cNvSpPr>
          <p:nvPr>
            <p:ph type="title"/>
          </p:nvPr>
        </p:nvSpPr>
        <p:spPr>
          <a:xfrm>
            <a:off x="647640" y="871920"/>
            <a:ext cx="9904320" cy="3869280"/>
          </a:xfrm>
          <a:prstGeom prst="rect">
            <a:avLst/>
          </a:prstGeom>
          <a:noFill/>
          <a:ln w="0">
            <a:noFill/>
          </a:ln>
        </p:spPr>
        <p:txBody>
          <a:bodyPr lIns="0" rIns="0" tIns="0" bIns="0" anchor="t">
            <a:normAutofit/>
          </a:bodyPr>
          <a:p>
            <a:pPr indent="0">
              <a:lnSpc>
                <a:spcPct val="100000"/>
              </a:lnSpc>
              <a:buNone/>
              <a:tabLst>
                <a:tab algn="l" pos="0"/>
              </a:tabLst>
            </a:pPr>
            <a:r>
              <a:rPr b="0" lang="fr-FR" sz="5400" spc="18" strike="noStrike" cap="all">
                <a:solidFill>
                  <a:srgbClr val="ffffff"/>
                </a:solidFill>
                <a:latin typeface="Univers Condensed"/>
              </a:rPr>
              <a:t>Le data drift</a:t>
            </a:r>
            <a:endParaRPr b="0" lang="fr-FR" sz="5400" spc="-1" strike="noStrike">
              <a:solidFill>
                <a:srgbClr val="000000"/>
              </a:solidFill>
              <a:latin typeface="Arial"/>
            </a:endParaRPr>
          </a:p>
        </p:txBody>
      </p:sp>
      <p:sp>
        <p:nvSpPr>
          <p:cNvPr id="221" name="Rectangle 12"/>
          <p:cNvSpPr/>
          <p:nvPr/>
        </p:nvSpPr>
        <p:spPr>
          <a:xfrm>
            <a:off x="-2160" y="4888080"/>
            <a:ext cx="12187080" cy="1968120"/>
          </a:xfrm>
          <a:prstGeom prst="rect">
            <a:avLst/>
          </a:prstGeom>
          <a:gradFill rotWithShape="0">
            <a:gsLst>
              <a:gs pos="0">
                <a:srgbClr val="000000">
                  <a:alpha val="0"/>
                </a:srgbClr>
              </a:gs>
              <a:gs pos="100000">
                <a:srgbClr val="000000">
                  <a:alpha val="31372"/>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sp>
        <p:nvSpPr>
          <p:cNvPr id="222" name="PlaceHolder 2"/>
          <p:cNvSpPr>
            <a:spLocks noGrp="1"/>
          </p:cNvSpPr>
          <p:nvPr>
            <p:ph type="subTitle"/>
          </p:nvPr>
        </p:nvSpPr>
        <p:spPr>
          <a:xfrm>
            <a:off x="678600" y="4488480"/>
            <a:ext cx="6990120" cy="1301040"/>
          </a:xfrm>
          <a:prstGeom prst="rect">
            <a:avLst/>
          </a:prstGeom>
          <a:noFill/>
          <a:ln w="0">
            <a:noFill/>
          </a:ln>
        </p:spPr>
        <p:txBody>
          <a:bodyPr lIns="0" rIns="0" tIns="0" bIns="0" anchor="b">
            <a:normAutofit/>
          </a:bodyPr>
          <a:p>
            <a:pPr algn="ctr"/>
            <a:endParaRPr b="0" lang="fr-FR" sz="1800" spc="-1" strike="noStrike">
              <a:solidFill>
                <a:srgbClr val="000000"/>
              </a:solidFill>
              <a:latin typeface="Arial"/>
            </a:endParaRPr>
          </a:p>
        </p:txBody>
      </p:sp>
      <p:cxnSp>
        <p:nvCxnSpPr>
          <p:cNvPr id="223" name="Straight Connector 14"/>
          <p:cNvCxnSpPr/>
          <p:nvPr/>
        </p:nvCxnSpPr>
        <p:spPr>
          <a:xfrm>
            <a:off x="799920" y="723600"/>
            <a:ext cx="10593720" cy="1800"/>
          </a:xfrm>
          <a:prstGeom prst="straightConnector1">
            <a:avLst/>
          </a:prstGeom>
          <a:ln w="44450">
            <a:solidFill>
              <a:srgbClr val="ffffff"/>
            </a:solidFill>
            <a:round/>
          </a:ln>
        </p:spPr>
      </p:cxnSp>
      <p:cxnSp>
        <p:nvCxnSpPr>
          <p:cNvPr id="224" name="Straight Connector 16"/>
          <p:cNvCxnSpPr/>
          <p:nvPr/>
        </p:nvCxnSpPr>
        <p:spPr>
          <a:xfrm>
            <a:off x="799920" y="6134040"/>
            <a:ext cx="10593720" cy="1800"/>
          </a:xfrm>
          <a:prstGeom prst="straightConnector1">
            <a:avLst/>
          </a:prstGeom>
          <a:ln w="12700">
            <a:solidFill>
              <a:srgbClr val="ffffff"/>
            </a:solidFill>
            <a:round/>
          </a:ln>
        </p:spPr>
      </p:cxnSp>
      <p:sp>
        <p:nvSpPr>
          <p:cNvPr id="4" name="PlaceHolder 3"/>
          <p:cNvSpPr>
            <a:spLocks noGrp="1"/>
          </p:cNvSpPr>
          <p:nvPr>
            <p:ph type="sldNum" idx="2"/>
          </p:nvPr>
        </p:nvSpPr>
        <p:spPr/>
        <p:txBody>
          <a:bodyPr/>
          <a:p>
            <a:fld id="{9197B770-1853-4EB9-B78F-52D7A1F277EE}" type="slidenum">
              <a:t>13</a:t>
            </a:fld>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afterEffect" fill="hold" presetClass="mediacall">
                                  <p:stCondLst>
                                    <p:cond delay="0"/>
                                  </p:stCondLst>
                                  <p:childTnLst>
                                    <p:cmd type="call" cmd="playFrom(0.0)">
                                      <p:cBhvr>
                                        <p:cTn id="20" dur="10069"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seq>
              <p:cTn id="21" restart="whenNotActive" nodeType="interactiveSeq" fill="hold">
                <p:stCondLst>
                  <p:cond delay="0" evt="onClick">
                    <p:tgtEl>
                      <p:spTgt spid="218"/>
                    </p:tgtEl>
                  </p:cond>
                </p:stCondLst>
                <p:childTnLst>
                  <p:par>
                    <p:cTn id="22" fill="hold">
                      <p:stCondLst>
                        <p:cond delay="0" evt="onClick">
                          <p:tgtEl>
                            <p:spTgt spid="218"/>
                          </p:tgtEl>
                        </p:cond>
                      </p:stCondLst>
                      <p:childTnLst>
                        <p:par>
                          <p:cTn id="23" fill="hold">
                            <p:stCondLst>
                              <p:cond delay="0"/>
                            </p:stCondLst>
                            <p:childTnLst>
                              <p:par>
                                <p:cTn id="24" nodeType="clickEffect" fill="hold" presetClass="mediacall">
                                  <p:stCondLst>
                                    <p:cond delay="0"/>
                                  </p:stCondLst>
                                  <p:childTnLst>
                                    <p:cmd type="call" cmd="togglePause">
                                      <p:cBhvr>
                                        <p:cTn id="25" dur="1"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video>
              <p:cMediaNode>
                <p:cTn repeatCount="indefinite">
                  <p:stCondLst>
                    <p:cond delay="indefinite"/>
                  </p:stCondLst>
                </p:cTn>
                <p:tgtEl>
                  <p:spTgt spid="218"/>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678600" y="889920"/>
            <a:ext cx="9987120" cy="3596040"/>
          </a:xfrm>
          <a:prstGeom prst="rect">
            <a:avLst/>
          </a:prstGeom>
          <a:noFill/>
          <a:ln w="0">
            <a:noFill/>
          </a:ln>
        </p:spPr>
        <p:txBody>
          <a:bodyPr lIns="0" rIns="0" tIns="0" bIns="0" anchor="ctr">
            <a:noAutofit/>
          </a:bodyPr>
          <a:p>
            <a:pPr indent="0" algn="ctr">
              <a:buNone/>
            </a:pPr>
            <a:endParaRPr b="0" lang="fr-FR" sz="1800" spc="-1" strike="noStrike">
              <a:solidFill>
                <a:srgbClr val="000000"/>
              </a:solidFill>
              <a:latin typeface="Arial"/>
            </a:endParaRPr>
          </a:p>
        </p:txBody>
      </p:sp>
      <p:sp>
        <p:nvSpPr>
          <p:cNvPr id="226" name="PlaceHolder 2"/>
          <p:cNvSpPr>
            <a:spLocks noGrp="1"/>
          </p:cNvSpPr>
          <p:nvPr>
            <p:ph/>
          </p:nvPr>
        </p:nvSpPr>
        <p:spPr>
          <a:xfrm>
            <a:off x="609480" y="1604520"/>
            <a:ext cx="10970280" cy="3975120"/>
          </a:xfrm>
          <a:prstGeom prst="rect">
            <a:avLst/>
          </a:prstGeom>
          <a:noFill/>
          <a:ln w="0">
            <a:noFill/>
          </a:ln>
        </p:spPr>
        <p:txBody>
          <a:bodyPr lIns="0" rIns="0" tIns="0" bIns="0" anchor="t">
            <a:normAutofit/>
          </a:bodyPr>
          <a:p>
            <a:pPr indent="0">
              <a:spcBef>
                <a:spcPts val="1417"/>
              </a:spcBef>
              <a:buNone/>
            </a:pPr>
            <a:endParaRPr b="0" lang="fr-FR" sz="1800" spc="-1" strike="noStrike">
              <a:solidFill>
                <a:srgbClr val="000000"/>
              </a:solidFill>
              <a:latin typeface="Arial"/>
            </a:endParaRPr>
          </a:p>
        </p:txBody>
      </p:sp>
      <p:pic>
        <p:nvPicPr>
          <p:cNvPr id="227" name="" descr=""/>
          <p:cNvPicPr/>
          <p:nvPr/>
        </p:nvPicPr>
        <p:blipFill>
          <a:blip r:embed="rId1"/>
          <a:stretch/>
        </p:blipFill>
        <p:spPr>
          <a:xfrm>
            <a:off x="293400" y="525600"/>
            <a:ext cx="11584440" cy="6132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678600" y="889920"/>
            <a:ext cx="9987840" cy="3596760"/>
          </a:xfrm>
          <a:prstGeom prst="rect">
            <a:avLst/>
          </a:prstGeom>
          <a:noFill/>
          <a:ln w="0">
            <a:noFill/>
          </a:ln>
        </p:spPr>
        <p:txBody>
          <a:bodyPr lIns="0" rIns="0" tIns="0" bIns="0" anchor="t">
            <a:noAutofit/>
          </a:bodyPr>
          <a:p>
            <a:pPr indent="0">
              <a:lnSpc>
                <a:spcPct val="100000"/>
              </a:lnSpc>
              <a:buNone/>
              <a:tabLst>
                <a:tab algn="l" pos="0"/>
              </a:tabLst>
            </a:pPr>
            <a:r>
              <a:rPr b="0" lang="fr-FR" sz="5400" spc="18" strike="noStrike" cap="all">
                <a:solidFill>
                  <a:srgbClr val="000000"/>
                </a:solidFill>
                <a:latin typeface="Univers Condensed"/>
              </a:rPr>
              <a:t>Le dashboard</a:t>
            </a:r>
            <a:endParaRPr b="0" lang="fr-FR" sz="5400" spc="-1" strike="noStrike">
              <a:solidFill>
                <a:srgbClr val="000000"/>
              </a:solidFill>
              <a:latin typeface="Arial"/>
            </a:endParaRPr>
          </a:p>
        </p:txBody>
      </p:sp>
      <p:sp>
        <p:nvSpPr>
          <p:cNvPr id="229" name="PlaceHolder 2"/>
          <p:cNvSpPr>
            <a:spLocks noGrp="1"/>
          </p:cNvSpPr>
          <p:nvPr>
            <p:ph type="subTitle"/>
          </p:nvPr>
        </p:nvSpPr>
        <p:spPr>
          <a:xfrm>
            <a:off x="678600" y="4488480"/>
            <a:ext cx="6990120" cy="1301040"/>
          </a:xfrm>
          <a:prstGeom prst="rect">
            <a:avLst/>
          </a:prstGeom>
          <a:noFill/>
          <a:ln w="0">
            <a:noFill/>
          </a:ln>
        </p:spPr>
        <p:txBody>
          <a:bodyPr lIns="0" rIns="0" tIns="0" bIns="0" anchor="b">
            <a:noAutofit/>
          </a:bodyPr>
          <a:p>
            <a:pPr indent="0">
              <a:lnSpc>
                <a:spcPct val="100000"/>
              </a:lnSpc>
              <a:buNone/>
              <a:tabLst>
                <a:tab algn="l" pos="0"/>
              </a:tabLst>
            </a:pPr>
            <a:r>
              <a:rPr b="0" lang="fr-FR" sz="1800" spc="-1" strike="noStrike">
                <a:solidFill>
                  <a:srgbClr val="000000"/>
                </a:solidFill>
                <a:latin typeface="Arial"/>
              </a:rPr>
              <a:t>https://p7dash.streamlit.app/</a:t>
            </a:r>
            <a:endParaRPr b="0" lang="fr-FR" sz="1800" spc="-1" strike="noStrike">
              <a:solidFill>
                <a:srgbClr val="000000"/>
              </a:solidFill>
              <a:latin typeface="Arial"/>
            </a:endParaRPr>
          </a:p>
        </p:txBody>
      </p:sp>
      <p:sp>
        <p:nvSpPr>
          <p:cNvPr id="4" name="PlaceHolder 3"/>
          <p:cNvSpPr>
            <a:spLocks noGrp="1"/>
          </p:cNvSpPr>
          <p:nvPr>
            <p:ph type="sldNum" idx="2"/>
          </p:nvPr>
        </p:nvSpPr>
        <p:spPr/>
        <p:txBody>
          <a:bodyPr/>
          <a:p>
            <a:fld id="{4CA597A6-2DB9-4068-9D86-7CC302448838}"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Conclusion</a:t>
            </a:r>
            <a:endParaRPr b="0" lang="fr-FR" sz="4000" spc="-1" strike="noStrike">
              <a:solidFill>
                <a:srgbClr val="000000"/>
              </a:solidFill>
              <a:latin typeface="Arial"/>
            </a:endParaRPr>
          </a:p>
        </p:txBody>
      </p:sp>
      <p:sp>
        <p:nvSpPr>
          <p:cNvPr id="231" name="PlaceHolder 2"/>
          <p:cNvSpPr>
            <a:spLocks noGrp="1"/>
          </p:cNvSpPr>
          <p:nvPr>
            <p:ph/>
          </p:nvPr>
        </p:nvSpPr>
        <p:spPr>
          <a:xfrm>
            <a:off x="700560" y="194508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Les données ont été traitées, les classes équilibrées et un modèle de classification performant a pu être enregistré optimisant une métrique personnalisée.</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Un pipeline de déploiement incluant test unitaire, API et dashboard a été réalisé.</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Le tracking a été enregistré dans la modélisation et un logiciel de contrôle de versions a été utilisé.</a:t>
            </a:r>
            <a:endParaRPr b="0" lang="fr-FR" sz="2000" spc="-1" strike="noStrike">
              <a:solidFill>
                <a:srgbClr val="000000"/>
              </a:solidFill>
              <a:latin typeface="Arial"/>
            </a:endParaRPr>
          </a:p>
          <a:p>
            <a:pPr marL="228600"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La documentation a été fournie dans le github et des explications sont également fournies dans les scripts et le dashboard.</a:t>
            </a:r>
            <a:endParaRPr b="0" lang="fr-FR" sz="2000" spc="-1" strike="noStrike">
              <a:solidFill>
                <a:srgbClr val="000000"/>
              </a:solidFill>
              <a:latin typeface="Arial"/>
            </a:endParaRPr>
          </a:p>
        </p:txBody>
      </p:sp>
      <p:sp>
        <p:nvSpPr>
          <p:cNvPr id="4" name="PlaceHolder 3"/>
          <p:cNvSpPr>
            <a:spLocks noGrp="1"/>
          </p:cNvSpPr>
          <p:nvPr>
            <p:ph type="sldNum" idx="5"/>
          </p:nvPr>
        </p:nvSpPr>
        <p:spPr/>
        <p:txBody>
          <a:bodyPr/>
          <a:p>
            <a:fld id="{1E8CC364-E13C-47B4-B68B-5D63EDE5462E}" type="slidenum">
              <a:t>16</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79" name="Rectangle 1"/>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Calisto MT"/>
              <a:ea typeface="DejaVu Sans"/>
            </a:endParaRPr>
          </a:p>
        </p:txBody>
      </p:sp>
      <p:sp>
        <p:nvSpPr>
          <p:cNvPr id="180"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rmAutofit/>
          </a:bodyPr>
          <a:p>
            <a:pPr indent="0">
              <a:lnSpc>
                <a:spcPct val="100000"/>
              </a:lnSpc>
              <a:buNone/>
              <a:tabLst>
                <a:tab algn="l" pos="0"/>
              </a:tabLst>
            </a:pPr>
            <a:r>
              <a:rPr b="0" lang="fr-FR" sz="4000" spc="18" strike="noStrike" cap="all">
                <a:solidFill>
                  <a:srgbClr val="000000"/>
                </a:solidFill>
                <a:latin typeface="Univers Condensed"/>
              </a:rPr>
              <a:t>La problématique</a:t>
            </a:r>
            <a:endParaRPr b="0" lang="fr-FR" sz="4000" spc="-1" strike="noStrike">
              <a:solidFill>
                <a:srgbClr val="000000"/>
              </a:solidFill>
              <a:latin typeface="Arial"/>
            </a:endParaRPr>
          </a:p>
        </p:txBody>
      </p:sp>
      <p:cxnSp>
        <p:nvCxnSpPr>
          <p:cNvPr id="181" name="Straight Connector 1"/>
          <p:cNvCxnSpPr/>
          <p:nvPr/>
        </p:nvCxnSpPr>
        <p:spPr>
          <a:xfrm>
            <a:off x="799920" y="723600"/>
            <a:ext cx="10593720" cy="1800"/>
          </a:xfrm>
          <a:prstGeom prst="straightConnector1">
            <a:avLst/>
          </a:prstGeom>
          <a:ln w="44450">
            <a:solidFill>
              <a:srgbClr val="000000"/>
            </a:solidFill>
            <a:round/>
          </a:ln>
        </p:spPr>
      </p:cxnSp>
      <p:sp>
        <p:nvSpPr>
          <p:cNvPr id="182" name="PlaceHolder 2"/>
          <p:cNvSpPr>
            <a:spLocks noGrp="1"/>
          </p:cNvSpPr>
          <p:nvPr>
            <p:ph/>
          </p:nvPr>
        </p:nvSpPr>
        <p:spPr>
          <a:xfrm>
            <a:off x="700560" y="2293200"/>
            <a:ext cx="10689480" cy="3634200"/>
          </a:xfrm>
          <a:prstGeom prst="rect">
            <a:avLst/>
          </a:prstGeom>
          <a:noFill/>
          <a:ln w="0">
            <a:noFill/>
          </a:ln>
        </p:spPr>
        <p:txBody>
          <a:bodyPr lIns="90000" rIns="90000" tIns="45000" bIns="45000" anchor="t">
            <a:norm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L’entreprise « Prêt à dépenser »</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Création d’un outil de « scoring credit » calculant la probabilité qu’un client rembourse ou non le crédit qu’il demande.</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Création d’un tableau de bord interactif à l’attention des conseillers commerciaux permettant d’expliquer la décision du modèle.</a:t>
            </a:r>
            <a:endParaRPr b="0" lang="fr-FR" sz="2000" spc="-1" strike="noStrike">
              <a:solidFill>
                <a:srgbClr val="000000"/>
              </a:solidFill>
              <a:latin typeface="Arial"/>
            </a:endParaRPr>
          </a:p>
        </p:txBody>
      </p:sp>
      <p:cxnSp>
        <p:nvCxnSpPr>
          <p:cNvPr id="183" name="Straight Connector 2"/>
          <p:cNvCxnSpPr/>
          <p:nvPr/>
        </p:nvCxnSpPr>
        <p:spPr>
          <a:xfrm>
            <a:off x="799920" y="6142680"/>
            <a:ext cx="10593720" cy="1800"/>
          </a:xfrm>
          <a:prstGeom prst="straightConnector1">
            <a:avLst/>
          </a:prstGeom>
          <a:ln w="12700">
            <a:solidFill>
              <a:srgbClr val="000000"/>
            </a:solidFill>
            <a:round/>
          </a:ln>
        </p:spPr>
      </p:cxnSp>
      <p:sp>
        <p:nvSpPr>
          <p:cNvPr id="184" name=""/>
          <p:cNvSpPr/>
          <p:nvPr/>
        </p:nvSpPr>
        <p:spPr>
          <a:xfrm>
            <a:off x="10980000" y="6232680"/>
            <a:ext cx="95220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C12EC747-0657-437A-BAF4-4FC7AED96235}" type="slidenum">
              <a:rPr b="0" lang="fr-FR" sz="2400" spc="-1" strike="noStrike">
                <a:solidFill>
                  <a:srgbClr val="000000"/>
                </a:solidFill>
                <a:latin typeface="Times New Roman"/>
              </a:rPr>
              <a:t>2</a:t>
            </a:fld>
            <a:endParaRPr b="0" lang="fr-FR" sz="2400" spc="-1" strike="noStrike">
              <a:solidFill>
                <a:srgbClr val="000000"/>
              </a:solidFill>
              <a:latin typeface="Arial"/>
            </a:endParaRPr>
          </a:p>
        </p:txBody>
      </p:sp>
      <p:sp>
        <p:nvSpPr>
          <p:cNvPr id="4" name="PlaceHolder 3"/>
          <p:cNvSpPr>
            <a:spLocks noGrp="1"/>
          </p:cNvSpPr>
          <p:nvPr>
            <p:ph type="sldNum" idx="5"/>
          </p:nvPr>
        </p:nvSpPr>
        <p:spPr/>
        <p:txBody>
          <a:bodyPr/>
          <a:p>
            <a:fld id="{E9E427DD-5824-46B8-9235-374517924AA7}"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700560" y="921960"/>
            <a:ext cx="10688760" cy="136836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2" strike="noStrike" cap="all">
                <a:solidFill>
                  <a:srgbClr val="000000"/>
                </a:solidFill>
                <a:latin typeface="Univers Condensed"/>
              </a:rPr>
              <a:t>Le jeu de données</a:t>
            </a:r>
            <a:endParaRPr b="0" lang="fr-FR" sz="4000" spc="-1" strike="noStrike">
              <a:solidFill>
                <a:srgbClr val="000000"/>
              </a:solidFill>
              <a:latin typeface="Arial"/>
            </a:endParaRPr>
          </a:p>
        </p:txBody>
      </p:sp>
      <p:sp>
        <p:nvSpPr>
          <p:cNvPr id="186" name="PlaceHolder 2"/>
          <p:cNvSpPr>
            <a:spLocks noGrp="1"/>
          </p:cNvSpPr>
          <p:nvPr>
            <p:ph/>
          </p:nvPr>
        </p:nvSpPr>
        <p:spPr>
          <a:xfrm>
            <a:off x="700560" y="2293200"/>
            <a:ext cx="10688760" cy="3633480"/>
          </a:xfrm>
          <a:prstGeom prst="rect">
            <a:avLst/>
          </a:prstGeom>
          <a:noFill/>
          <a:ln w="0">
            <a:noFill/>
          </a:ln>
        </p:spPr>
        <p:txBody>
          <a:bodyPr lIns="90000" rIns="90000" tIns="45000" bIns="45000" anchor="t">
            <a:noAutofit/>
          </a:bodyPr>
          <a:p>
            <a:pPr indent="0">
              <a:spcBef>
                <a:spcPts val="1417"/>
              </a:spcBef>
              <a:buNone/>
            </a:pPr>
            <a:endParaRPr b="0" lang="fr-FR" sz="1800" spc="-1" strike="noStrike">
              <a:solidFill>
                <a:srgbClr val="000000"/>
              </a:solidFill>
              <a:latin typeface="Arial"/>
            </a:endParaRPr>
          </a:p>
        </p:txBody>
      </p:sp>
      <p:pic>
        <p:nvPicPr>
          <p:cNvPr id="187" name="" descr=""/>
          <p:cNvPicPr/>
          <p:nvPr/>
        </p:nvPicPr>
        <p:blipFill>
          <a:blip r:embed="rId1"/>
          <a:stretch/>
        </p:blipFill>
        <p:spPr>
          <a:xfrm>
            <a:off x="2120400" y="1735200"/>
            <a:ext cx="7057800" cy="4383000"/>
          </a:xfrm>
          <a:prstGeom prst="rect">
            <a:avLst/>
          </a:prstGeom>
          <a:ln w="0">
            <a:noFill/>
          </a:ln>
        </p:spPr>
      </p:pic>
      <p:sp>
        <p:nvSpPr>
          <p:cNvPr id="4" name="PlaceHolder 3"/>
          <p:cNvSpPr>
            <a:spLocks noGrp="1"/>
          </p:cNvSpPr>
          <p:nvPr>
            <p:ph type="sldNum" idx="8"/>
          </p:nvPr>
        </p:nvSpPr>
        <p:spPr/>
        <p:txBody>
          <a:bodyPr/>
          <a:p>
            <a:fld id="{3E508705-303E-49A2-9173-0EFB8ADC2122}"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88" name="Rectangle 8"/>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sto MT"/>
              <a:ea typeface="DejaVu Sans"/>
            </a:endParaRPr>
          </a:p>
        </p:txBody>
      </p:sp>
      <p:sp>
        <p:nvSpPr>
          <p:cNvPr id="189" name="PlaceHolder 1"/>
          <p:cNvSpPr>
            <a:spLocks noGrp="1"/>
          </p:cNvSpPr>
          <p:nvPr>
            <p:ph type="title"/>
          </p:nvPr>
        </p:nvSpPr>
        <p:spPr>
          <a:xfrm>
            <a:off x="5604480" y="871920"/>
            <a:ext cx="5823720" cy="3869280"/>
          </a:xfrm>
          <a:prstGeom prst="rect">
            <a:avLst/>
          </a:prstGeom>
          <a:noFill/>
          <a:ln w="0">
            <a:noFill/>
          </a:ln>
        </p:spPr>
        <p:txBody>
          <a:bodyPr lIns="0" rIns="0" tIns="0" bIns="0" anchor="t">
            <a:normAutofit/>
          </a:bodyPr>
          <a:p>
            <a:pPr indent="0">
              <a:lnSpc>
                <a:spcPct val="100000"/>
              </a:lnSpc>
              <a:buNone/>
              <a:tabLst>
                <a:tab algn="l" pos="0"/>
              </a:tabLst>
            </a:pPr>
            <a:r>
              <a:rPr b="0" lang="fr-FR" sz="5400" spc="18" strike="noStrike" cap="all">
                <a:solidFill>
                  <a:srgbClr val="000000"/>
                </a:solidFill>
                <a:latin typeface="Univers Condensed"/>
              </a:rPr>
              <a:t>Modélisation</a:t>
            </a:r>
            <a:endParaRPr b="0" lang="fr-FR" sz="5400" spc="-1" strike="noStrike">
              <a:solidFill>
                <a:srgbClr val="000000"/>
              </a:solidFill>
              <a:latin typeface="Arial"/>
            </a:endParaRPr>
          </a:p>
        </p:txBody>
      </p:sp>
      <p:sp>
        <p:nvSpPr>
          <p:cNvPr id="190" name="PlaceHolder 2"/>
          <p:cNvSpPr>
            <a:spLocks noGrp="1"/>
          </p:cNvSpPr>
          <p:nvPr>
            <p:ph type="subTitle"/>
          </p:nvPr>
        </p:nvSpPr>
        <p:spPr>
          <a:xfrm>
            <a:off x="5619960" y="4785480"/>
            <a:ext cx="5320080" cy="1003680"/>
          </a:xfrm>
          <a:prstGeom prst="rect">
            <a:avLst/>
          </a:prstGeom>
          <a:noFill/>
          <a:ln w="0">
            <a:noFill/>
          </a:ln>
        </p:spPr>
        <p:txBody>
          <a:bodyPr lIns="0" rIns="0" tIns="0" bIns="0" anchor="b">
            <a:normAutofit/>
          </a:bodyPr>
          <a:p>
            <a:pPr indent="0" algn="ctr">
              <a:buNone/>
            </a:pPr>
            <a:endParaRPr b="0" lang="fr-FR" sz="1800" spc="-1" strike="noStrike">
              <a:solidFill>
                <a:srgbClr val="000000"/>
              </a:solidFill>
              <a:latin typeface="Arial"/>
            </a:endParaRPr>
          </a:p>
        </p:txBody>
      </p:sp>
      <p:pic>
        <p:nvPicPr>
          <p:cNvPr id="191" name="Picture 4" descr=""/>
          <p:cNvPicPr/>
          <p:nvPr/>
        </p:nvPicPr>
        <p:blipFill>
          <a:blip r:embed="rId1"/>
          <a:srcRect l="5976" t="0" r="5309" b="-3"/>
          <a:stretch/>
        </p:blipFill>
        <p:spPr>
          <a:xfrm>
            <a:off x="0" y="0"/>
            <a:ext cx="4875120" cy="6856200"/>
          </a:xfrm>
          <a:prstGeom prst="rect">
            <a:avLst/>
          </a:prstGeom>
          <a:ln w="0">
            <a:noFill/>
          </a:ln>
        </p:spPr>
      </p:pic>
      <p:cxnSp>
        <p:nvCxnSpPr>
          <p:cNvPr id="192" name="Straight Connector 10"/>
          <p:cNvCxnSpPr/>
          <p:nvPr/>
        </p:nvCxnSpPr>
        <p:spPr>
          <a:xfrm>
            <a:off x="5723640" y="723600"/>
            <a:ext cx="5708160" cy="1800"/>
          </a:xfrm>
          <a:prstGeom prst="straightConnector1">
            <a:avLst/>
          </a:prstGeom>
          <a:ln w="44450">
            <a:solidFill>
              <a:srgbClr val="000000"/>
            </a:solidFill>
            <a:round/>
          </a:ln>
        </p:spPr>
      </p:cxnSp>
      <p:cxnSp>
        <p:nvCxnSpPr>
          <p:cNvPr id="193" name="Straight Connector 12"/>
          <p:cNvCxnSpPr/>
          <p:nvPr/>
        </p:nvCxnSpPr>
        <p:spPr>
          <a:xfrm>
            <a:off x="5723640" y="6134040"/>
            <a:ext cx="5670000" cy="1800"/>
          </a:xfrm>
          <a:prstGeom prst="straightConnector1">
            <a:avLst/>
          </a:prstGeom>
          <a:ln w="12700">
            <a:solidFill>
              <a:srgbClr val="000000"/>
            </a:solidFill>
            <a:round/>
          </a:ln>
        </p:spPr>
      </p:cxnSp>
      <p:sp>
        <p:nvSpPr>
          <p:cNvPr id="4" name="PlaceHolder 3"/>
          <p:cNvSpPr>
            <a:spLocks noGrp="1"/>
          </p:cNvSpPr>
          <p:nvPr>
            <p:ph type="sldNum" idx="2"/>
          </p:nvPr>
        </p:nvSpPr>
        <p:spPr/>
        <p:txBody>
          <a:bodyPr/>
          <a:p>
            <a:fld id="{9FE05514-6957-4095-AD64-3AD018D8B42D}" type="slidenum">
              <a:t>4</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el">
                                    <p:tmAbs val="100"/>
                                  </p:iterate>
                                  <p:childTnLst>
                                    <p:set>
                                      <p:cBhvr>
                                        <p:cTn id="6" dur="1" fill="hold">
                                          <p:stCondLst>
                                            <p:cond delay="0"/>
                                          </p:stCondLst>
                                        </p:cTn>
                                        <p:tgtEl>
                                          <p:spTgt spid="189"/>
                                        </p:tgtEl>
                                        <p:attrNameLst>
                                          <p:attrName>style.visibility</p:attrName>
                                        </p:attrNameLst>
                                      </p:cBhvr>
                                      <p:to>
                                        <p:strVal val="visible"/>
                                      </p:to>
                                    </p:set>
                                    <p:animEffect filter="fade" transition="in">
                                      <p:cBhvr additive="repl">
                                        <p:cTn id="7" dur="7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Préparation du dataset</a:t>
            </a:r>
            <a:endParaRPr b="0" lang="fr-FR" sz="4000" spc="-1" strike="noStrike">
              <a:solidFill>
                <a:srgbClr val="000000"/>
              </a:solidFill>
              <a:latin typeface="Arial"/>
            </a:endParaRPr>
          </a:p>
        </p:txBody>
      </p:sp>
      <p:sp>
        <p:nvSpPr>
          <p:cNvPr id="195" name="PlaceHolder 2"/>
          <p:cNvSpPr>
            <a:spLocks noGrp="1"/>
          </p:cNvSpPr>
          <p:nvPr>
            <p:ph/>
          </p:nvPr>
        </p:nvSpPr>
        <p:spPr>
          <a:xfrm>
            <a:off x="700560" y="229320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Préparation d’un seul dataset à partir des différentes tables.</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Nettoyages des données</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One Hot Encoding</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Vérification du Data Leakage</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Equilibrage des classes</a:t>
            </a:r>
            <a:endParaRPr b="0" lang="fr-FR" sz="2000" spc="-1" strike="noStrike">
              <a:solidFill>
                <a:srgbClr val="000000"/>
              </a:solidFill>
              <a:latin typeface="Arial"/>
            </a:endParaRPr>
          </a:p>
        </p:txBody>
      </p:sp>
      <p:sp>
        <p:nvSpPr>
          <p:cNvPr id="4" name="PlaceHolder 3"/>
          <p:cNvSpPr>
            <a:spLocks noGrp="1"/>
          </p:cNvSpPr>
          <p:nvPr>
            <p:ph type="sldNum" idx="5"/>
          </p:nvPr>
        </p:nvSpPr>
        <p:spPr/>
        <p:txBody>
          <a:bodyPr/>
          <a:p>
            <a:fld id="{3C2363A7-1458-49C2-89DA-48AF763E6D8A}"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Les métriques choisies</a:t>
            </a:r>
            <a:endParaRPr b="0" lang="fr-FR" sz="4000" spc="-1" strike="noStrike">
              <a:solidFill>
                <a:srgbClr val="000000"/>
              </a:solidFill>
              <a:latin typeface="Arial"/>
            </a:endParaRPr>
          </a:p>
        </p:txBody>
      </p:sp>
      <p:sp>
        <p:nvSpPr>
          <p:cNvPr id="197" name="PlaceHolder 2"/>
          <p:cNvSpPr>
            <a:spLocks noGrp="1"/>
          </p:cNvSpPr>
          <p:nvPr>
            <p:ph/>
          </p:nvPr>
        </p:nvSpPr>
        <p:spPr>
          <a:xfrm>
            <a:off x="700560" y="229320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Métrique personnalisée : le score métier</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Accuracy train et accuracy test</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AUC et courbe ROC</a:t>
            </a: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tabLst>
                <a:tab algn="l" pos="0"/>
              </a:tabLst>
            </a:pPr>
            <a:r>
              <a:rPr b="0" lang="fr-FR" sz="2000" spc="-1" strike="noStrike">
                <a:solidFill>
                  <a:srgbClr val="000000"/>
                </a:solidFill>
                <a:latin typeface="Calisto MT"/>
              </a:rPr>
              <a:t>Matrice de confusion</a:t>
            </a:r>
            <a:endParaRPr b="0" lang="fr-FR" sz="2000" spc="-1" strike="noStrike">
              <a:solidFill>
                <a:srgbClr val="000000"/>
              </a:solidFill>
              <a:latin typeface="Arial"/>
            </a:endParaRPr>
          </a:p>
        </p:txBody>
      </p:sp>
      <p:sp>
        <p:nvSpPr>
          <p:cNvPr id="4" name="PlaceHolder 3"/>
          <p:cNvSpPr>
            <a:spLocks noGrp="1"/>
          </p:cNvSpPr>
          <p:nvPr>
            <p:ph type="sldNum" idx="5"/>
          </p:nvPr>
        </p:nvSpPr>
        <p:spPr/>
        <p:txBody>
          <a:bodyPr/>
          <a:p>
            <a:fld id="{9F8A3120-49AA-4B96-B76B-E7C1EC0779D6}"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La démarche de modélisation</a:t>
            </a:r>
            <a:endParaRPr b="0" lang="fr-FR" sz="4000" spc="-1" strike="noStrike">
              <a:solidFill>
                <a:srgbClr val="000000"/>
              </a:solidFill>
              <a:latin typeface="Arial"/>
            </a:endParaRPr>
          </a:p>
        </p:txBody>
      </p:sp>
      <p:sp>
        <p:nvSpPr>
          <p:cNvPr id="199" name="PlaceHolder 2"/>
          <p:cNvSpPr>
            <a:spLocks noGrp="1"/>
          </p:cNvSpPr>
          <p:nvPr>
            <p:ph/>
          </p:nvPr>
        </p:nvSpPr>
        <p:spPr>
          <a:xfrm>
            <a:off x="700560" y="229320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Algorithmes : Dummy Classifier, LogReg, LightGBM, XGBoost</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Exécution sans paramétrage en utilisant l’accuracy test</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Feature engineering avec feature importances</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Paramétrage des hyperparamètres avec RandomizedSearchCV visant à optimiser le score métier</a:t>
            </a:r>
            <a:endParaRPr b="0" lang="fr-FR" sz="2000" spc="-1" strike="noStrike">
              <a:solidFill>
                <a:srgbClr val="000000"/>
              </a:solidFill>
              <a:latin typeface="Arial"/>
            </a:endParaRPr>
          </a:p>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Optimisation du seuil de predict_proba minimisant le score métier</a:t>
            </a:r>
            <a:endParaRPr b="0" lang="fr-FR" sz="2000" spc="-1" strike="noStrike">
              <a:solidFill>
                <a:srgbClr val="000000"/>
              </a:solidFill>
              <a:latin typeface="Arial"/>
            </a:endParaRPr>
          </a:p>
        </p:txBody>
      </p:sp>
      <p:sp>
        <p:nvSpPr>
          <p:cNvPr id="4" name="PlaceHolder 3"/>
          <p:cNvSpPr>
            <a:spLocks noGrp="1"/>
          </p:cNvSpPr>
          <p:nvPr>
            <p:ph type="sldNum" idx="5"/>
          </p:nvPr>
        </p:nvSpPr>
        <p:spPr/>
        <p:txBody>
          <a:bodyPr/>
          <a:p>
            <a:fld id="{FDBB2795-8841-4D00-AF4C-6E19378198D7}"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700560" y="921960"/>
            <a:ext cx="10688760" cy="136836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2" strike="noStrike" cap="all">
                <a:solidFill>
                  <a:srgbClr val="000000"/>
                </a:solidFill>
                <a:latin typeface="Univers Condensed"/>
              </a:rPr>
              <a:t>Le tracking avec mlflow</a:t>
            </a:r>
            <a:endParaRPr b="0" lang="fr-FR" sz="4000" spc="-1" strike="noStrike">
              <a:solidFill>
                <a:srgbClr val="000000"/>
              </a:solidFill>
              <a:latin typeface="Arial"/>
            </a:endParaRPr>
          </a:p>
        </p:txBody>
      </p:sp>
      <p:pic>
        <p:nvPicPr>
          <p:cNvPr id="201" name="" descr=""/>
          <p:cNvPicPr/>
          <p:nvPr/>
        </p:nvPicPr>
        <p:blipFill>
          <a:blip r:embed="rId1"/>
          <a:stretch/>
        </p:blipFill>
        <p:spPr>
          <a:xfrm>
            <a:off x="360000" y="1620000"/>
            <a:ext cx="5227200" cy="4322520"/>
          </a:xfrm>
          <a:prstGeom prst="rect">
            <a:avLst/>
          </a:prstGeom>
          <a:ln w="0">
            <a:noFill/>
          </a:ln>
        </p:spPr>
      </p:pic>
      <p:pic>
        <p:nvPicPr>
          <p:cNvPr id="202" name="" descr=""/>
          <p:cNvPicPr/>
          <p:nvPr/>
        </p:nvPicPr>
        <p:blipFill>
          <a:blip r:embed="rId2"/>
          <a:stretch/>
        </p:blipFill>
        <p:spPr>
          <a:xfrm>
            <a:off x="5220000" y="2520000"/>
            <a:ext cx="6636960" cy="2553480"/>
          </a:xfrm>
          <a:prstGeom prst="rect">
            <a:avLst/>
          </a:prstGeom>
          <a:ln w="0">
            <a:noFill/>
          </a:ln>
        </p:spPr>
      </p:pic>
      <p:sp>
        <p:nvSpPr>
          <p:cNvPr id="3" name="PlaceHolder 2"/>
          <p:cNvSpPr>
            <a:spLocks noGrp="1"/>
          </p:cNvSpPr>
          <p:nvPr>
            <p:ph type="sldNum" idx="8"/>
          </p:nvPr>
        </p:nvSpPr>
        <p:spPr/>
        <p:txBody>
          <a:bodyPr/>
          <a:p>
            <a:fld id="{2919427C-36AB-4491-84A4-18A1071382A3}"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700560" y="921960"/>
            <a:ext cx="10689480" cy="1369080"/>
          </a:xfrm>
          <a:prstGeom prst="rect">
            <a:avLst/>
          </a:prstGeom>
          <a:noFill/>
          <a:ln w="0">
            <a:noFill/>
          </a:ln>
        </p:spPr>
        <p:txBody>
          <a:bodyPr lIns="90000" rIns="90000" tIns="45000" bIns="45000" anchor="t">
            <a:noAutofit/>
          </a:bodyPr>
          <a:p>
            <a:pPr indent="0">
              <a:lnSpc>
                <a:spcPct val="100000"/>
              </a:lnSpc>
              <a:buNone/>
              <a:tabLst>
                <a:tab algn="l" pos="0"/>
              </a:tabLst>
            </a:pPr>
            <a:r>
              <a:rPr b="0" lang="fr-FR" sz="4000" spc="18" strike="noStrike" cap="all">
                <a:solidFill>
                  <a:srgbClr val="000000"/>
                </a:solidFill>
                <a:latin typeface="Univers Condensed"/>
              </a:rPr>
              <a:t>Logiciel de gestion de versions: github</a:t>
            </a:r>
            <a:endParaRPr b="0" lang="fr-FR" sz="4000" spc="-1" strike="noStrike">
              <a:solidFill>
                <a:srgbClr val="000000"/>
              </a:solidFill>
              <a:latin typeface="Arial"/>
            </a:endParaRPr>
          </a:p>
        </p:txBody>
      </p:sp>
      <p:sp>
        <p:nvSpPr>
          <p:cNvPr id="204" name="PlaceHolder 2"/>
          <p:cNvSpPr>
            <a:spLocks noGrp="1"/>
          </p:cNvSpPr>
          <p:nvPr>
            <p:ph/>
          </p:nvPr>
        </p:nvSpPr>
        <p:spPr>
          <a:xfrm>
            <a:off x="700560" y="2293200"/>
            <a:ext cx="10689480" cy="3634200"/>
          </a:xfrm>
          <a:prstGeom prst="rect">
            <a:avLst/>
          </a:prstGeom>
          <a:noFill/>
          <a:ln w="0">
            <a:noFill/>
          </a:ln>
        </p:spPr>
        <p:txBody>
          <a:bodyPr lIns="90000" rIns="90000" tIns="45000" bIns="45000" anchor="t">
            <a:noAutofit/>
          </a:bodyPr>
          <a:p>
            <a:pPr marL="228600" indent="-228600">
              <a:lnSpc>
                <a:spcPct val="120000"/>
              </a:lnSpc>
              <a:spcBef>
                <a:spcPts val="1001"/>
              </a:spcBef>
              <a:buClr>
                <a:srgbClr val="000000"/>
              </a:buClr>
              <a:buFont typeface="Arial"/>
              <a:buChar char="•"/>
            </a:pPr>
            <a:r>
              <a:rPr b="0" lang="fr-FR" sz="2000" spc="-1" strike="noStrike">
                <a:solidFill>
                  <a:srgbClr val="000000"/>
                </a:solidFill>
                <a:latin typeface="Calisto MT"/>
              </a:rPr>
              <a:t>Lien du dépôt : https://github.com/javiersan48/Projet7/tree/main</a:t>
            </a:r>
            <a:endParaRPr b="0" lang="fr-FR" sz="2000" spc="-1" strike="noStrike">
              <a:solidFill>
                <a:srgbClr val="000000"/>
              </a:solidFill>
              <a:latin typeface="Arial"/>
            </a:endParaRPr>
          </a:p>
        </p:txBody>
      </p:sp>
      <p:pic>
        <p:nvPicPr>
          <p:cNvPr id="205" name="" descr=""/>
          <p:cNvPicPr/>
          <p:nvPr/>
        </p:nvPicPr>
        <p:blipFill>
          <a:blip r:embed="rId1"/>
          <a:stretch/>
        </p:blipFill>
        <p:spPr>
          <a:xfrm>
            <a:off x="8100000" y="1252440"/>
            <a:ext cx="3598920" cy="4837320"/>
          </a:xfrm>
          <a:prstGeom prst="rect">
            <a:avLst/>
          </a:prstGeom>
          <a:ln w="0">
            <a:noFill/>
          </a:ln>
        </p:spPr>
      </p:pic>
      <p:pic>
        <p:nvPicPr>
          <p:cNvPr id="206" name="" descr=""/>
          <p:cNvPicPr/>
          <p:nvPr/>
        </p:nvPicPr>
        <p:blipFill>
          <a:blip r:embed="rId2"/>
          <a:stretch/>
        </p:blipFill>
        <p:spPr>
          <a:xfrm>
            <a:off x="700560" y="2941920"/>
            <a:ext cx="6885360" cy="2638080"/>
          </a:xfrm>
          <a:prstGeom prst="rect">
            <a:avLst/>
          </a:prstGeom>
          <a:ln w="0">
            <a:noFill/>
          </a:ln>
        </p:spPr>
      </p:pic>
      <p:sp>
        <p:nvSpPr>
          <p:cNvPr id="4" name="PlaceHolder 3"/>
          <p:cNvSpPr>
            <a:spLocks noGrp="1"/>
          </p:cNvSpPr>
          <p:nvPr>
            <p:ph type="sldNum" idx="5"/>
          </p:nvPr>
        </p:nvSpPr>
        <p:spPr/>
        <p:txBody>
          <a:bodyPr/>
          <a:p>
            <a:fld id="{9AA10F9D-D544-4E6C-AEF7-9CD600B3B8B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TotalTime>
  <Application>LibreOffice/7.5.3.2$Windows_X86_64 LibreOffice_project/9f56dff12ba03b9acd7730a5a481eea045e468f3</Application>
  <AppVersion>15.0000</AppVersion>
  <Words>615</Words>
  <Paragraphs>67</Paragraphs>
  <Company>PUY DU FOU</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2023-05-29T08:58:37Z</dcterms:created>
  <dc:creator>Jérôme SANCHEZ</dc:creator>
  <dc:description/>
  <dc:language>fr-FR</dc:language>
  <cp:lastModifiedBy/>
  <dcterms:modified xsi:type="dcterms:W3CDTF">2023-06-26T20:39:14Z</dcterms:modified>
  <cp:revision>31</cp:revision>
  <dc:subject/>
  <dc:title>Implémentez un modèle de scoring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4</vt:i4>
  </property>
  <property fmtid="{D5CDD505-2E9C-101B-9397-08002B2CF9AE}" pid="4" name="PresentationFormat">
    <vt:lpwstr>Grand écran</vt:lpwstr>
  </property>
  <property fmtid="{D5CDD505-2E9C-101B-9397-08002B2CF9AE}" pid="5" name="Slides">
    <vt:i4>16</vt:i4>
  </property>
</Properties>
</file>